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9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EF9"/>
    <a:srgbClr val="007EC5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1" autoAdjust="0"/>
    <p:restoredTop sz="89176" autoAdjust="0"/>
  </p:normalViewPr>
  <p:slideViewPr>
    <p:cSldViewPr snapToGrid="0" snapToObjects="1">
      <p:cViewPr varScale="1">
        <p:scale>
          <a:sx n="145" d="100"/>
          <a:sy n="145" d="100"/>
        </p:scale>
        <p:origin x="62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: </a:t>
            </a:r>
            <a:r>
              <a:rPr lang="ko-KR" altLang="en-US" dirty="0"/>
              <a:t>컴퓨터에게 지시하는 명령의 모임</a:t>
            </a:r>
            <a:r>
              <a:rPr lang="en-US" altLang="ko-KR" dirty="0"/>
              <a:t>, </a:t>
            </a:r>
            <a:r>
              <a:rPr lang="ko-KR" altLang="en-US" dirty="0"/>
              <a:t>컴퓨터는 프로그램의 명령에 따라 순서대로 일을 처리하는데</a:t>
            </a:r>
            <a:r>
              <a:rPr lang="en-US" altLang="ko-KR" dirty="0"/>
              <a:t>, </a:t>
            </a:r>
            <a:r>
              <a:rPr lang="ko-KR" altLang="en-US" dirty="0"/>
              <a:t>이때 효율적인 결과를 얻기 위해 필요한 것이 알고리즘</a:t>
            </a:r>
            <a:r>
              <a:rPr lang="en-US" altLang="ko-KR" dirty="0"/>
              <a:t>! ‘</a:t>
            </a:r>
            <a:r>
              <a:rPr lang="ko-KR" altLang="en-US" dirty="0"/>
              <a:t>문제 해결 순서</a:t>
            </a:r>
            <a:r>
              <a:rPr lang="en-US" altLang="ko-KR" dirty="0"/>
              <a:t>＇</a:t>
            </a:r>
            <a:r>
              <a:rPr lang="ko-KR" altLang="en-US" dirty="0"/>
              <a:t>라는 의미로 해석</a:t>
            </a:r>
            <a:r>
              <a:rPr lang="en-US" altLang="ko-KR" dirty="0"/>
              <a:t>. </a:t>
            </a:r>
            <a:r>
              <a:rPr lang="ko-KR" altLang="en-US" dirty="0"/>
              <a:t>자료구조는 컴퓨터의 정보를 효율적으로 저장하고 관리하는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06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6184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8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데이터 구조 입문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ko-KR" dirty="0"/>
              <a:t>2023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학기 </a:t>
            </a:r>
            <a:endParaRPr kumimoji="1" lang="en-US" altLang="ko-KR" dirty="0"/>
          </a:p>
          <a:p>
            <a:r>
              <a:rPr kumimoji="1" lang="ko-KR" altLang="en-US" dirty="0"/>
              <a:t>최원영</a:t>
            </a:r>
          </a:p>
        </p:txBody>
      </p:sp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  <a:endCxn id="16" idx="0"/>
          </p:cNvCxnSpPr>
          <p:nvPr userDrawn="1"/>
        </p:nvCxnSpPr>
        <p:spPr>
          <a:xfrm>
            <a:off x="6095986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2025-03-09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알고리즘 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5" y="4064828"/>
            <a:ext cx="3276788" cy="1832388"/>
          </a:xfrm>
        </p:spPr>
        <p:txBody>
          <a:bodyPr/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01-1</a:t>
            </a:r>
            <a:r>
              <a:rPr kumimoji="1" lang="en-US" altLang="ko-KR" dirty="0"/>
              <a:t> </a:t>
            </a:r>
            <a:r>
              <a:rPr kumimoji="1" lang="ko-KR" altLang="en-US" dirty="0"/>
              <a:t>알고리즘이란</a:t>
            </a:r>
            <a:r>
              <a:rPr kumimoji="1" lang="en-US" altLang="ko-KR" dirty="0"/>
              <a:t>?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01-2</a:t>
            </a:r>
            <a:r>
              <a:rPr kumimoji="1" lang="en-US" altLang="ko-KR" dirty="0"/>
              <a:t> </a:t>
            </a:r>
            <a:r>
              <a:rPr kumimoji="1" lang="ko-KR" altLang="en-US" dirty="0"/>
              <a:t>반복하는 알고리즘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86CC1-CAC8-38C8-3DE0-F845940B4344}"/>
              </a:ext>
            </a:extLst>
          </p:cNvPr>
          <p:cNvSpPr txBox="1"/>
          <p:nvPr/>
        </p:nvSpPr>
        <p:spPr>
          <a:xfrm>
            <a:off x="8902317" y="6611779"/>
            <a:ext cx="3289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https://youtu.be/-o4Av6f0KLM?si=ubrQd77_e0UrlaJm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1 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1-11</a:t>
            </a:r>
            <a:r>
              <a:rPr kumimoji="1" lang="en-US" altLang="ko-KR" b="0" dirty="0"/>
              <a:t>: </a:t>
            </a:r>
            <a:r>
              <a:rPr kumimoji="1" lang="en-US" altLang="ko-KR" sz="1600" b="0" dirty="0"/>
              <a:t>if</a:t>
            </a:r>
            <a:r>
              <a:rPr kumimoji="1" lang="ko-KR" altLang="en-US" sz="1600" b="0" dirty="0"/>
              <a:t>문의 반복을 피하기 위해</a:t>
            </a:r>
            <a:r>
              <a:rPr kumimoji="1" lang="en-US" altLang="ko-KR" sz="1600" b="0" dirty="0"/>
              <a:t>, for</a:t>
            </a:r>
            <a:r>
              <a:rPr kumimoji="1" lang="ko-KR" altLang="en-US" sz="1600" b="0" dirty="0"/>
              <a:t> 문 안에 있는 </a:t>
            </a:r>
            <a:r>
              <a:rPr kumimoji="1" lang="en-US" altLang="ko-KR" sz="1600" b="0" dirty="0"/>
              <a:t>if</a:t>
            </a:r>
            <a:r>
              <a:rPr kumimoji="1" lang="ko-KR" altLang="en-US" sz="1600" b="0" dirty="0"/>
              <a:t> 문을 별도로 두도록 실습 </a:t>
            </a:r>
            <a:r>
              <a:rPr kumimoji="1" lang="en-US" altLang="ko-KR" sz="1600" b="0" dirty="0"/>
              <a:t>1-10</a:t>
            </a:r>
            <a:r>
              <a:rPr kumimoji="1" lang="ko-KR" altLang="en-US" sz="1600" b="0" dirty="0"/>
              <a:t>을 개선한 프로그램</a:t>
            </a:r>
            <a:endParaRPr kumimoji="1" lang="en-US" altLang="ko-KR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DAFF1-C012-5E41-BD9A-5D7909596322}"/>
              </a:ext>
            </a:extLst>
          </p:cNvPr>
          <p:cNvSpPr txBox="1"/>
          <p:nvPr/>
        </p:nvSpPr>
        <p:spPr>
          <a:xfrm>
            <a:off x="6300552" y="3542433"/>
            <a:ext cx="5098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-100" dirty="0">
                <a:solidFill>
                  <a:srgbClr val="FF0000"/>
                </a:solidFill>
              </a:rPr>
              <a:t>※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문제점 해결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: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실행 결과는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1-10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과 같으나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,</a:t>
            </a:r>
            <a:br>
              <a:rPr kumimoji="1" lang="en-US" altLang="ko-KR" sz="1400" spc="-100" dirty="0">
                <a:solidFill>
                  <a:srgbClr val="FF0000"/>
                </a:solidFill>
              </a:rPr>
            </a:br>
            <a:r>
              <a:rPr kumimoji="1" lang="ko-KR" altLang="en-US" sz="1400" spc="-100" dirty="0">
                <a:solidFill>
                  <a:srgbClr val="FF0000"/>
                </a:solidFill>
              </a:rPr>
              <a:t>판단 횟수가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번에서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0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번으로 바뀌고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반복 횟수도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1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 감소함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17DD94-1F24-D849-BC53-7232A7ECF253}"/>
              </a:ext>
            </a:extLst>
          </p:cNvPr>
          <p:cNvGrpSpPr/>
          <p:nvPr/>
        </p:nvGrpSpPr>
        <p:grpSpPr>
          <a:xfrm>
            <a:off x="6794387" y="4315315"/>
            <a:ext cx="4069661" cy="617277"/>
            <a:chOff x="0" y="2731849"/>
            <a:chExt cx="9167429" cy="139049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A0A262B-B27B-BD4D-96A6-C57E2AA26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239"/>
            <a:stretch/>
          </p:blipFill>
          <p:spPr>
            <a:xfrm>
              <a:off x="0" y="2735655"/>
              <a:ext cx="8627165" cy="138669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E7B36A4-DE3C-1B4F-BB30-D780FA91D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5569"/>
            <a:stretch/>
          </p:blipFill>
          <p:spPr>
            <a:xfrm>
              <a:off x="8627165" y="2731849"/>
              <a:ext cx="540264" cy="138669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A738760-C6EF-644A-A053-328E403D2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3" y="2495656"/>
            <a:ext cx="5098444" cy="36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8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2 – (1)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1-12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특정 문자를 </a:t>
            </a:r>
            <a:r>
              <a:rPr kumimoji="1" lang="ko-KR" altLang="en-US" sz="1600" b="0" dirty="0" err="1"/>
              <a:t>줄바꿈</a:t>
            </a:r>
            <a:r>
              <a:rPr kumimoji="1" lang="ko-KR" altLang="en-US" sz="1600" b="0" dirty="0"/>
              <a:t> 없이 연속으로 출력하는 프로그램</a:t>
            </a:r>
            <a:endParaRPr kumimoji="1" lang="en-US" altLang="ko-KR" b="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C9CBE0F-F15F-4347-AFB3-638600E52E8F}"/>
              </a:ext>
            </a:extLst>
          </p:cNvPr>
          <p:cNvSpPr txBox="1">
            <a:spLocks/>
          </p:cNvSpPr>
          <p:nvPr/>
        </p:nvSpPr>
        <p:spPr>
          <a:xfrm>
            <a:off x="6341893" y="2429251"/>
            <a:ext cx="5322998" cy="3692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b="0" dirty="0"/>
              <a:t>for </a:t>
            </a:r>
            <a:r>
              <a:rPr kumimoji="1" lang="ko-KR" altLang="en-US" sz="1600" b="0" dirty="0"/>
              <a:t>문 수행</a:t>
            </a:r>
            <a:endParaRPr kumimoji="1" lang="en-US" altLang="ko-KR" sz="1600" b="0" dirty="0"/>
          </a:p>
          <a:p>
            <a:endParaRPr kumimoji="1" lang="en-US" altLang="ko-KR" sz="1600" b="0" dirty="0"/>
          </a:p>
          <a:p>
            <a:endParaRPr kumimoji="1" lang="en-US" altLang="ko-KR" sz="1600" b="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31D8FB3-C399-6D42-9A4A-2DC12CDF1195}"/>
              </a:ext>
            </a:extLst>
          </p:cNvPr>
          <p:cNvSpPr/>
          <p:nvPr/>
        </p:nvSpPr>
        <p:spPr>
          <a:xfrm>
            <a:off x="6633367" y="2801311"/>
            <a:ext cx="2672086" cy="657873"/>
          </a:xfrm>
          <a:prstGeom prst="roundRect">
            <a:avLst>
              <a:gd name="adj" fmla="val 128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1200" dirty="0" err="1">
                <a:solidFill>
                  <a:schemeClr val="tx1"/>
                </a:solidFill>
              </a:rPr>
              <a:t>i</a:t>
            </a:r>
            <a:r>
              <a:rPr kumimoji="1" lang="ko-KR" altLang="en-US" sz="1200" dirty="0">
                <a:solidFill>
                  <a:schemeClr val="tx1"/>
                </a:solidFill>
              </a:rPr>
              <a:t>가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홀수면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'-'</a:t>
            </a:r>
            <a:r>
              <a:rPr kumimoji="1" lang="ko-KR" altLang="en-US" sz="1200" dirty="0">
                <a:solidFill>
                  <a:schemeClr val="tx1"/>
                </a:solidFill>
              </a:rPr>
              <a:t>를 출력합니다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1200" dirty="0" err="1">
                <a:solidFill>
                  <a:schemeClr val="tx1"/>
                </a:solidFill>
              </a:rPr>
              <a:t>i</a:t>
            </a:r>
            <a:r>
              <a:rPr kumimoji="1" lang="ko-KR" altLang="en-US" sz="1200" dirty="0">
                <a:solidFill>
                  <a:schemeClr val="tx1"/>
                </a:solidFill>
              </a:rPr>
              <a:t>가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짝수면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'+'</a:t>
            </a:r>
            <a:r>
              <a:rPr kumimoji="1" lang="ko-KR" altLang="en-US" sz="1200" dirty="0">
                <a:solidFill>
                  <a:schemeClr val="tx1"/>
                </a:solidFill>
              </a:rPr>
              <a:t>를 출력합니다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B91DFDED-0569-BB42-AA0A-626EFC6DD3EB}"/>
              </a:ext>
            </a:extLst>
          </p:cNvPr>
          <p:cNvSpPr txBox="1">
            <a:spLocks/>
          </p:cNvSpPr>
          <p:nvPr/>
        </p:nvSpPr>
        <p:spPr>
          <a:xfrm>
            <a:off x="6239189" y="3978171"/>
            <a:ext cx="5322998" cy="229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600" b="0" dirty="0">
                <a:solidFill>
                  <a:srgbClr val="FF0000"/>
                </a:solidFill>
              </a:rPr>
              <a:t>※</a:t>
            </a:r>
            <a:r>
              <a:rPr kumimoji="1" lang="ko-KR" altLang="en-US" sz="1600" b="0" dirty="0">
                <a:solidFill>
                  <a:srgbClr val="FF0000"/>
                </a:solidFill>
              </a:rPr>
              <a:t> </a:t>
            </a:r>
            <a:r>
              <a:rPr kumimoji="1" lang="en-US" altLang="ko-KR" sz="1600" b="0" dirty="0">
                <a:solidFill>
                  <a:srgbClr val="FF0000"/>
                </a:solidFill>
              </a:rPr>
              <a:t>2</a:t>
            </a:r>
            <a:r>
              <a:rPr kumimoji="1" lang="ko-KR" altLang="en-US" sz="1600" b="0" dirty="0">
                <a:solidFill>
                  <a:srgbClr val="FF0000"/>
                </a:solidFill>
              </a:rPr>
              <a:t>가지 문제점</a:t>
            </a:r>
            <a:endParaRPr kumimoji="1" lang="en-US" altLang="ko-KR" sz="1600" b="0" dirty="0">
              <a:solidFill>
                <a:srgbClr val="FF0000"/>
              </a:solidFill>
            </a:endParaRPr>
          </a:p>
          <a:p>
            <a:pPr marL="800100" lvl="1" indent="-342900">
              <a:buClr>
                <a:srgbClr val="FF0000"/>
              </a:buClr>
              <a:buFont typeface="+mj-lt"/>
              <a:buAutoNum type="arabicPeriod"/>
            </a:pPr>
            <a:r>
              <a:rPr kumimoji="1" lang="en-US" altLang="ko-KR" sz="1400" b="0" dirty="0">
                <a:solidFill>
                  <a:srgbClr val="FF0000"/>
                </a:solidFill>
              </a:rPr>
              <a:t>for</a:t>
            </a:r>
            <a:r>
              <a:rPr kumimoji="1" lang="ko-KR" altLang="en-US" sz="1400" dirty="0">
                <a:solidFill>
                  <a:srgbClr val="FF0000"/>
                </a:solidFill>
              </a:rPr>
              <a:t> 문을 반복할 때마다 </a:t>
            </a:r>
            <a:r>
              <a:rPr kumimoji="1" lang="en-US" altLang="ko-KR" sz="1400" dirty="0">
                <a:solidFill>
                  <a:srgbClr val="FF0000"/>
                </a:solidFill>
              </a:rPr>
              <a:t>if </a:t>
            </a:r>
            <a:r>
              <a:rPr kumimoji="1" lang="ko-KR" altLang="en-US" sz="1400" dirty="0">
                <a:solidFill>
                  <a:srgbClr val="FF0000"/>
                </a:solidFill>
              </a:rPr>
              <a:t>문 수행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marL="800100" lvl="1" indent="-342900">
              <a:buClr>
                <a:srgbClr val="FF0000"/>
              </a:buClr>
              <a:buFont typeface="+mj-lt"/>
              <a:buAutoNum type="arabicPeriod"/>
            </a:pPr>
            <a:r>
              <a:rPr kumimoji="1" lang="ko-KR" altLang="en-US" sz="1400" b="0" dirty="0">
                <a:solidFill>
                  <a:srgbClr val="FF0000"/>
                </a:solidFill>
              </a:rPr>
              <a:t>상황에 따라 유연하게 수정하기 어려움</a:t>
            </a:r>
            <a:endParaRPr kumimoji="1" lang="en-US" altLang="ko-KR" sz="1400" b="0" dirty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en-US" altLang="ko-KR" b="1" dirty="0" err="1"/>
              <a:t>i</a:t>
            </a:r>
            <a:r>
              <a:rPr kumimoji="1" lang="ko-KR" altLang="en-US" b="1" dirty="0"/>
              <a:t>의 범위를 변경하면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홀수와 짝수 순서가 바뀔 수 있음</a:t>
            </a:r>
            <a:endParaRPr kumimoji="1" lang="en-US" altLang="ko-KR" b="1" dirty="0"/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ko-KR" altLang="en-US" dirty="0"/>
              <a:t>예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까지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씩 증가시키고 싶다면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홀수와 짝수의 순서가 변경되므로 </a:t>
            </a:r>
            <a:r>
              <a:rPr kumimoji="1" lang="en-US" altLang="ko-KR" dirty="0"/>
              <a:t>for</a:t>
            </a:r>
            <a:r>
              <a:rPr kumimoji="1" lang="ko-KR" altLang="en-US" dirty="0"/>
              <a:t> 문의 </a:t>
            </a:r>
            <a:r>
              <a:rPr kumimoji="1" lang="en-US" altLang="ko-KR" dirty="0"/>
              <a:t>print() </a:t>
            </a:r>
            <a:r>
              <a:rPr kumimoji="1" lang="ko-KR" altLang="en-US" dirty="0"/>
              <a:t>함수 호출 순서를 변경해야 함</a:t>
            </a:r>
            <a:endParaRPr kumimoji="1" lang="en-US" altLang="ko-KR" b="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77F00B-3E7A-3743-AD79-608CBC78C952}"/>
              </a:ext>
            </a:extLst>
          </p:cNvPr>
          <p:cNvGrpSpPr/>
          <p:nvPr/>
        </p:nvGrpSpPr>
        <p:grpSpPr>
          <a:xfrm>
            <a:off x="1077172" y="2498952"/>
            <a:ext cx="5098444" cy="3477456"/>
            <a:chOff x="1077172" y="2498952"/>
            <a:chExt cx="5098444" cy="34774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C1DE26-E82B-4F4D-A1E5-6AB04E5C5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172" y="2498952"/>
              <a:ext cx="5098444" cy="256513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B4482B-3C1B-144E-83A0-8BC94775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172" y="5129850"/>
              <a:ext cx="5098444" cy="846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18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2 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1-13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실습 </a:t>
            </a:r>
            <a:r>
              <a:rPr kumimoji="1" lang="en-US" altLang="ko-KR" sz="1600" b="0" dirty="0"/>
              <a:t>1-12</a:t>
            </a:r>
            <a:r>
              <a:rPr kumimoji="1" lang="ko-KR" altLang="en-US" sz="1600" b="0" dirty="0"/>
              <a:t>의 문제점을 해결한 프로그램</a:t>
            </a:r>
            <a:endParaRPr kumimoji="1" lang="en-US" altLang="ko-KR" b="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C9CBE0F-F15F-4347-AFB3-638600E52E8F}"/>
              </a:ext>
            </a:extLst>
          </p:cNvPr>
          <p:cNvSpPr txBox="1">
            <a:spLocks/>
          </p:cNvSpPr>
          <p:nvPr/>
        </p:nvSpPr>
        <p:spPr>
          <a:xfrm>
            <a:off x="6341893" y="2429250"/>
            <a:ext cx="5322998" cy="4104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b="0" dirty="0"/>
              <a:t>   n</a:t>
            </a:r>
            <a:r>
              <a:rPr kumimoji="1" lang="ko-KR" altLang="en-US" sz="1600" b="0" dirty="0"/>
              <a:t>이 짝수인 경우 출력</a:t>
            </a:r>
            <a:endParaRPr kumimoji="1" lang="en-US" altLang="ko-KR" sz="1600" b="0" dirty="0"/>
          </a:p>
          <a:p>
            <a:pPr lvl="1"/>
            <a:r>
              <a:rPr kumimoji="1" lang="en-US" altLang="ko-KR" sz="1400" dirty="0"/>
              <a:t>for</a:t>
            </a:r>
            <a:r>
              <a:rPr kumimoji="1" lang="ko-KR" altLang="en-US" sz="1400" dirty="0"/>
              <a:t> 문은 </a:t>
            </a:r>
            <a:r>
              <a:rPr kumimoji="1" lang="en-US" altLang="ko-KR" sz="1400" dirty="0"/>
              <a:t>‘+-’</a:t>
            </a:r>
            <a:r>
              <a:rPr kumimoji="1" lang="ko-KR" altLang="en-US" sz="1400" dirty="0"/>
              <a:t>를 </a:t>
            </a:r>
            <a:r>
              <a:rPr kumimoji="1" lang="en-US" altLang="ko-KR" sz="1400" dirty="0"/>
              <a:t>n // 2</a:t>
            </a:r>
            <a:r>
              <a:rPr kumimoji="1" lang="ko-KR" altLang="en-US" sz="1400" dirty="0"/>
              <a:t>번 출력</a:t>
            </a:r>
            <a:endParaRPr kumimoji="1" lang="en-US" altLang="ko-KR" sz="1400" dirty="0"/>
          </a:p>
          <a:p>
            <a:pPr lvl="1"/>
            <a:r>
              <a:rPr kumimoji="1" lang="ko-KR" altLang="en-US" sz="1400" b="0" dirty="0"/>
              <a:t>예</a:t>
            </a:r>
            <a:r>
              <a:rPr kumimoji="1" lang="en-US" altLang="ko-KR" sz="1400" b="0" dirty="0"/>
              <a:t>) n</a:t>
            </a:r>
            <a:r>
              <a:rPr kumimoji="1" lang="ko-KR" altLang="en-US" sz="1400" b="0" dirty="0"/>
              <a:t>이 </a:t>
            </a:r>
            <a:r>
              <a:rPr kumimoji="1" lang="en-US" altLang="ko-KR" sz="1400" b="0" dirty="0"/>
              <a:t>12</a:t>
            </a:r>
            <a:r>
              <a:rPr kumimoji="1" lang="ko-KR" altLang="en-US" sz="1400" b="0" dirty="0"/>
              <a:t>면 </a:t>
            </a:r>
            <a:r>
              <a:rPr kumimoji="1" lang="en-US" altLang="ko-KR" sz="1400" b="0" dirty="0"/>
              <a:t>6</a:t>
            </a:r>
            <a:r>
              <a:rPr kumimoji="1" lang="ko-KR" altLang="en-US" sz="1400" b="0" dirty="0"/>
              <a:t>번</a:t>
            </a:r>
            <a:r>
              <a:rPr kumimoji="1" lang="en-US" altLang="ko-KR" sz="1400" b="0" dirty="0"/>
              <a:t>, n</a:t>
            </a:r>
            <a:r>
              <a:rPr kumimoji="1" lang="ko-KR" altLang="en-US" sz="1400" b="0" dirty="0"/>
              <a:t>이 </a:t>
            </a:r>
            <a:r>
              <a:rPr kumimoji="1" lang="en-US" altLang="ko-KR" sz="1400" b="0" dirty="0"/>
              <a:t>15</a:t>
            </a:r>
            <a:r>
              <a:rPr kumimoji="1" lang="ko-KR" altLang="en-US" sz="1400" b="0" dirty="0"/>
              <a:t>면 </a:t>
            </a:r>
            <a:r>
              <a:rPr kumimoji="1" lang="en-US" altLang="ko-KR" sz="1400" b="0" dirty="0"/>
              <a:t>7</a:t>
            </a:r>
            <a:r>
              <a:rPr kumimoji="1" lang="ko-KR" altLang="en-US" sz="1400" b="0" dirty="0"/>
              <a:t>번 출력</a:t>
            </a:r>
            <a:endParaRPr kumimoji="1" lang="en-US" altLang="ko-KR" sz="2000" dirty="0"/>
          </a:p>
          <a:p>
            <a:r>
              <a:rPr kumimoji="1" lang="en-US" altLang="ko-KR" sz="1600" b="0" dirty="0"/>
              <a:t>   n</a:t>
            </a:r>
            <a:r>
              <a:rPr kumimoji="1" lang="ko-KR" altLang="en-US" sz="1600" b="0" dirty="0"/>
              <a:t>이 홀수인 경우 출력</a:t>
            </a:r>
            <a:endParaRPr kumimoji="1" lang="en-US" altLang="ko-KR" sz="1600" b="0" dirty="0"/>
          </a:p>
          <a:p>
            <a:pPr lvl="1"/>
            <a:r>
              <a:rPr kumimoji="1" lang="ko-KR" altLang="en-US" sz="1400" dirty="0"/>
              <a:t>마지막에 </a:t>
            </a:r>
            <a:r>
              <a:rPr kumimoji="1" lang="en-US" altLang="ko-KR" sz="1400" dirty="0"/>
              <a:t>‘+’</a:t>
            </a:r>
            <a:r>
              <a:rPr kumimoji="1" lang="ko-KR" altLang="en-US" sz="1400" dirty="0"/>
              <a:t>를 출력해야 함</a:t>
            </a:r>
            <a:r>
              <a:rPr kumimoji="1" lang="en-US" altLang="ko-KR" sz="1400" dirty="0"/>
              <a:t>’</a:t>
            </a:r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marL="457200" lvl="1" indent="0">
              <a:buNone/>
            </a:pPr>
            <a:r>
              <a:rPr kumimoji="1" lang="en-US" altLang="ko-KR" sz="800" b="0" dirty="0"/>
              <a:t> </a:t>
            </a:r>
          </a:p>
          <a:p>
            <a:pPr lvl="1"/>
            <a:endParaRPr kumimoji="1" lang="en-US" altLang="ko-KR" sz="1400" b="0" dirty="0"/>
          </a:p>
          <a:p>
            <a:pPr lvl="1"/>
            <a:endParaRPr kumimoji="1" lang="en-US" altLang="ko-KR" sz="1400" b="0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1BC1C4B-62DA-114D-A169-0F445BC427CA}"/>
              </a:ext>
            </a:extLst>
          </p:cNvPr>
          <p:cNvSpPr/>
          <p:nvPr/>
        </p:nvSpPr>
        <p:spPr>
          <a:xfrm>
            <a:off x="6560025" y="2476573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0E5E467-A3F9-BF4C-9A0B-E242E9A7B0E7}"/>
              </a:ext>
            </a:extLst>
          </p:cNvPr>
          <p:cNvSpPr/>
          <p:nvPr/>
        </p:nvSpPr>
        <p:spPr>
          <a:xfrm>
            <a:off x="6560024" y="3404190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F6FBE6A2-ACC4-F64A-BA6E-4DAD82E75DAB}"/>
              </a:ext>
            </a:extLst>
          </p:cNvPr>
          <p:cNvSpPr txBox="1">
            <a:spLocks/>
          </p:cNvSpPr>
          <p:nvPr/>
        </p:nvSpPr>
        <p:spPr>
          <a:xfrm>
            <a:off x="6341893" y="5205587"/>
            <a:ext cx="5322998" cy="1032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kumimoji="1" lang="en-US" altLang="ko-KR" sz="1600" b="0" dirty="0">
                <a:solidFill>
                  <a:srgbClr val="FF0000"/>
                </a:solidFill>
              </a:rPr>
              <a:t>※</a:t>
            </a:r>
            <a:r>
              <a:rPr kumimoji="1" lang="ko-KR" altLang="en-US" sz="1600" b="0" dirty="0">
                <a:solidFill>
                  <a:srgbClr val="FF0000"/>
                </a:solidFill>
              </a:rPr>
              <a:t> 문제점 해결</a:t>
            </a:r>
            <a:endParaRPr kumimoji="1" lang="en-US" altLang="ko-KR" sz="1600" b="0" dirty="0">
              <a:solidFill>
                <a:srgbClr val="FF0000"/>
              </a:solidFill>
            </a:endParaRPr>
          </a:p>
          <a:p>
            <a:pPr marL="800100" lvl="1" indent="-342900">
              <a:buClr>
                <a:srgbClr val="FF0000"/>
              </a:buClr>
              <a:buFont typeface="+mj-lt"/>
              <a:buAutoNum type="arabicPeriod"/>
            </a:pPr>
            <a:r>
              <a:rPr kumimoji="1" lang="ko-KR" altLang="en-US" sz="1400" b="0" dirty="0" err="1">
                <a:solidFill>
                  <a:srgbClr val="FF0000"/>
                </a:solidFill>
              </a:rPr>
              <a:t>반복문에서</a:t>
            </a:r>
            <a:r>
              <a:rPr kumimoji="1" lang="ko-KR" altLang="en-US" sz="1400" b="0" dirty="0">
                <a:solidFill>
                  <a:srgbClr val="FF0000"/>
                </a:solidFill>
              </a:rPr>
              <a:t> </a:t>
            </a:r>
            <a:r>
              <a:rPr kumimoji="1" lang="en-US" altLang="ko-KR" sz="1400" b="0" dirty="0">
                <a:solidFill>
                  <a:srgbClr val="FF0000"/>
                </a:solidFill>
              </a:rPr>
              <a:t>if </a:t>
            </a:r>
            <a:r>
              <a:rPr kumimoji="1" lang="ko-KR" altLang="en-US" sz="1400" b="0" dirty="0">
                <a:solidFill>
                  <a:srgbClr val="FF0000"/>
                </a:solidFill>
              </a:rPr>
              <a:t>문을 수행하지 않아 효율적</a:t>
            </a:r>
            <a:endParaRPr kumimoji="1" lang="en-US" altLang="ko-KR" sz="1400" b="0" dirty="0">
              <a:solidFill>
                <a:srgbClr val="FF0000"/>
              </a:solidFill>
            </a:endParaRPr>
          </a:p>
          <a:p>
            <a:pPr marL="800100" lvl="1" indent="-342900">
              <a:buClr>
                <a:srgbClr val="FF0000"/>
              </a:buClr>
              <a:buFont typeface="+mj-lt"/>
              <a:buAutoNum type="arabicPeriod"/>
            </a:pPr>
            <a:r>
              <a:rPr kumimoji="1" lang="ko-KR" altLang="en-US" sz="1400" dirty="0" err="1">
                <a:solidFill>
                  <a:srgbClr val="FF0000"/>
                </a:solidFill>
              </a:rPr>
              <a:t>카운터용</a:t>
            </a:r>
            <a:r>
              <a:rPr kumimoji="1" lang="ko-KR" altLang="en-US" sz="1400" dirty="0">
                <a:solidFill>
                  <a:srgbClr val="FF0000"/>
                </a:solidFill>
              </a:rPr>
              <a:t> 변수를 </a:t>
            </a:r>
            <a:r>
              <a:rPr kumimoji="1" lang="en-US" altLang="ko-KR" sz="1400" dirty="0">
                <a:solidFill>
                  <a:srgbClr val="FF0000"/>
                </a:solidFill>
              </a:rPr>
              <a:t>0</a:t>
            </a:r>
            <a:r>
              <a:rPr kumimoji="1" lang="ko-KR" altLang="en-US" sz="1400" dirty="0">
                <a:solidFill>
                  <a:srgbClr val="FF0000"/>
                </a:solidFill>
              </a:rPr>
              <a:t>에서 </a:t>
            </a:r>
            <a:r>
              <a:rPr kumimoji="1" lang="en-US" altLang="ko-KR" sz="1400" dirty="0">
                <a:solidFill>
                  <a:srgbClr val="FF0000"/>
                </a:solidFill>
              </a:rPr>
              <a:t>1</a:t>
            </a:r>
            <a:r>
              <a:rPr kumimoji="1" lang="ko-KR" altLang="en-US" sz="1400" dirty="0">
                <a:solidFill>
                  <a:srgbClr val="FF0000"/>
                </a:solidFill>
              </a:rPr>
              <a:t>로 변경해도 유연하게 대응 가능</a:t>
            </a:r>
            <a:endParaRPr kumimoji="1" lang="en-US" altLang="ko-KR" sz="1400" b="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843F5C-7018-1440-81AF-C738EE39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70" y="2496280"/>
            <a:ext cx="5098445" cy="2565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46AB4B-F12A-1C4D-BB4F-309E6E0A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69" y="5127808"/>
            <a:ext cx="5098444" cy="84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58D1C-F8F4-7B4D-B24C-D0FB735CCA77}"/>
              </a:ext>
            </a:extLst>
          </p:cNvPr>
          <p:cNvSpPr txBox="1"/>
          <p:nvPr/>
        </p:nvSpPr>
        <p:spPr>
          <a:xfrm>
            <a:off x="3605010" y="3131907"/>
            <a:ext cx="254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00" dirty="0"/>
              <a:t>※ </a:t>
            </a:r>
            <a:r>
              <a:rPr kumimoji="1" lang="ko-KR" altLang="en-US" sz="1200" spc="-100" dirty="0" err="1"/>
              <a:t>파이썬에서는</a:t>
            </a:r>
            <a:r>
              <a:rPr kumimoji="1" lang="ko-KR" altLang="en-US" sz="1200" spc="-100" dirty="0"/>
              <a:t> 무시하고 싶은 값을 </a:t>
            </a:r>
            <a:r>
              <a:rPr kumimoji="1" lang="ko-KR" altLang="en-US" sz="1200" spc="-100" dirty="0" err="1"/>
              <a:t>언더스코어</a:t>
            </a:r>
            <a:r>
              <a:rPr kumimoji="1" lang="en-US" altLang="ko-KR" sz="1200" spc="-100" dirty="0"/>
              <a:t>(_)</a:t>
            </a:r>
            <a:r>
              <a:rPr kumimoji="1" lang="ko-KR" altLang="en-US" sz="1200" spc="-100" dirty="0"/>
              <a:t>로 표현할 수 있다</a:t>
            </a:r>
            <a:r>
              <a:rPr kumimoji="1" lang="en-US" altLang="ko-KR" sz="1200" spc="-100" dirty="0"/>
              <a:t>.</a:t>
            </a:r>
            <a:endParaRPr kumimoji="1" lang="ko-KR" altLang="en-US" sz="1200" spc="-1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E8FBB5-AEA6-3046-9FF7-981B12C9C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62" y="4076649"/>
            <a:ext cx="4412407" cy="11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8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3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1-14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*을 </a:t>
            </a:r>
            <a:r>
              <a:rPr kumimoji="1" lang="en-US" altLang="ko-KR" sz="1600" b="0" dirty="0"/>
              <a:t>n</a:t>
            </a:r>
            <a:r>
              <a:rPr kumimoji="1" lang="ko-KR" altLang="en-US" sz="1600" b="0" dirty="0"/>
              <a:t>개 출력하되 </a:t>
            </a:r>
            <a:r>
              <a:rPr kumimoji="1" lang="en-US" altLang="ko-KR" sz="1600" b="0" dirty="0"/>
              <a:t>w</a:t>
            </a:r>
            <a:r>
              <a:rPr kumimoji="1" lang="ko-KR" altLang="en-US" sz="1600" b="0" dirty="0"/>
              <a:t>개마다 줄바꿈을 하는 프로그램</a:t>
            </a:r>
            <a:endParaRPr kumimoji="1" lang="en-US" altLang="ko-KR" b="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C9CBE0F-F15F-4347-AFB3-638600E52E8F}"/>
              </a:ext>
            </a:extLst>
          </p:cNvPr>
          <p:cNvSpPr txBox="1">
            <a:spLocks/>
          </p:cNvSpPr>
          <p:nvPr/>
        </p:nvSpPr>
        <p:spPr>
          <a:xfrm>
            <a:off x="6341893" y="2429250"/>
            <a:ext cx="5322998" cy="4104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b="0" dirty="0"/>
              <a:t>I</a:t>
            </a:r>
            <a:r>
              <a:rPr kumimoji="1" lang="ko-KR" altLang="en-US" sz="1600" b="0" dirty="0"/>
              <a:t>를 </a:t>
            </a:r>
            <a:r>
              <a:rPr kumimoji="1" lang="en-US" altLang="ko-KR" sz="1600" b="0" dirty="0"/>
              <a:t>1</a:t>
            </a:r>
            <a:r>
              <a:rPr kumimoji="1" lang="ko-KR" altLang="en-US" sz="1600" b="0" dirty="0"/>
              <a:t>씩 증가시키면서 *를 출력하고</a:t>
            </a:r>
            <a:r>
              <a:rPr kumimoji="1" lang="en-US" altLang="ko-KR" sz="1600" b="0" dirty="0"/>
              <a:t>,     </a:t>
            </a:r>
            <a:r>
              <a:rPr kumimoji="1" lang="ko-KR" altLang="en-US" sz="1600" b="0" dirty="0"/>
              <a:t>과      에서 </a:t>
            </a:r>
            <a:r>
              <a:rPr kumimoji="1" lang="ko-KR" altLang="en-US" sz="1600" b="0" dirty="0" err="1"/>
              <a:t>줄바꿈</a:t>
            </a:r>
            <a:endParaRPr kumimoji="1" lang="en-US" altLang="ko-KR" sz="1600" b="0" dirty="0"/>
          </a:p>
          <a:p>
            <a:r>
              <a:rPr kumimoji="1" lang="en-US" altLang="ko-KR" sz="1600" b="0" dirty="0"/>
              <a:t>    </a:t>
            </a:r>
            <a:r>
              <a:rPr kumimoji="1" lang="ko-KR" altLang="en-US" sz="1600" b="0" dirty="0"/>
              <a:t>은 </a:t>
            </a:r>
            <a:r>
              <a:rPr kumimoji="1" lang="en-US" altLang="ko-KR" sz="1600" b="0" dirty="0" err="1"/>
              <a:t>i</a:t>
            </a:r>
            <a:r>
              <a:rPr kumimoji="1" lang="ko-KR" altLang="en-US" sz="1600" b="0" dirty="0"/>
              <a:t>를 </a:t>
            </a:r>
            <a:r>
              <a:rPr kumimoji="1" lang="en-US" altLang="ko-KR" sz="1600" b="0" dirty="0"/>
              <a:t>w</a:t>
            </a:r>
            <a:r>
              <a:rPr kumimoji="1" lang="ko-KR" altLang="en-US" sz="1600" b="0" dirty="0"/>
              <a:t>로 나눈 나머지가 </a:t>
            </a:r>
            <a:r>
              <a:rPr kumimoji="1" lang="en-US" altLang="ko-KR" sz="1600" b="0" dirty="0"/>
              <a:t>w-1</a:t>
            </a:r>
            <a:r>
              <a:rPr kumimoji="1" lang="ko-KR" altLang="en-US" sz="1600" b="0" dirty="0"/>
              <a:t>일 때 </a:t>
            </a:r>
            <a:r>
              <a:rPr kumimoji="1" lang="ko-KR" altLang="en-US" sz="1600" b="0" dirty="0" err="1"/>
              <a:t>줄바꿈</a:t>
            </a:r>
            <a:endParaRPr kumimoji="1" lang="en-US" altLang="ko-KR" sz="1600" b="0" dirty="0"/>
          </a:p>
          <a:p>
            <a:r>
              <a:rPr kumimoji="1" lang="en-US" altLang="ko-KR" sz="1600" b="0" dirty="0"/>
              <a:t>    </a:t>
            </a:r>
            <a:r>
              <a:rPr kumimoji="1" lang="ko-KR" altLang="en-US" sz="1600" b="0" dirty="0"/>
              <a:t>는 </a:t>
            </a:r>
            <a:r>
              <a:rPr kumimoji="1" lang="en-US" altLang="ko-KR" sz="1600" b="0" dirty="0"/>
              <a:t>n</a:t>
            </a:r>
            <a:r>
              <a:rPr kumimoji="1" lang="ko-KR" altLang="en-US" sz="1600" b="0" dirty="0"/>
              <a:t>이 </a:t>
            </a:r>
            <a:r>
              <a:rPr kumimoji="1" lang="en-US" altLang="ko-KR" sz="1600" b="0" dirty="0"/>
              <a:t>w</a:t>
            </a:r>
            <a:r>
              <a:rPr kumimoji="1" lang="ko-KR" altLang="en-US" sz="1600" b="0" dirty="0"/>
              <a:t>의 배수가 아닐 때 마지막 </a:t>
            </a:r>
            <a:r>
              <a:rPr kumimoji="1" lang="ko-KR" altLang="en-US" sz="1600" b="0" dirty="0" err="1"/>
              <a:t>줄바꿈</a:t>
            </a:r>
            <a:endParaRPr kumimoji="1" lang="en-US" altLang="ko-KR" sz="1600" b="0" dirty="0"/>
          </a:p>
          <a:p>
            <a:pPr marL="457200" lvl="1" indent="0">
              <a:buNone/>
            </a:pPr>
            <a:endParaRPr kumimoji="1" lang="en-US" altLang="ko-KR" sz="1400" b="0" dirty="0"/>
          </a:p>
          <a:p>
            <a:pPr lvl="1"/>
            <a:endParaRPr kumimoji="1" lang="en-US" altLang="ko-KR" sz="1400" b="0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1BC1C4B-62DA-114D-A169-0F445BC427CA}"/>
              </a:ext>
            </a:extLst>
          </p:cNvPr>
          <p:cNvSpPr/>
          <p:nvPr/>
        </p:nvSpPr>
        <p:spPr>
          <a:xfrm>
            <a:off x="9687538" y="2476573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0E5E467-A3F9-BF4C-9A0B-E242E9A7B0E7}"/>
              </a:ext>
            </a:extLst>
          </p:cNvPr>
          <p:cNvSpPr/>
          <p:nvPr/>
        </p:nvSpPr>
        <p:spPr>
          <a:xfrm>
            <a:off x="10244128" y="2476573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C7D1481-C945-DA48-B2AA-9B679DF056B9}"/>
              </a:ext>
            </a:extLst>
          </p:cNvPr>
          <p:cNvSpPr/>
          <p:nvPr/>
        </p:nvSpPr>
        <p:spPr>
          <a:xfrm>
            <a:off x="6606407" y="2841007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D657E39D-265C-9A4D-BB21-0D362862701C}"/>
              </a:ext>
            </a:extLst>
          </p:cNvPr>
          <p:cNvSpPr/>
          <p:nvPr/>
        </p:nvSpPr>
        <p:spPr>
          <a:xfrm>
            <a:off x="6606407" y="3219400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7DC488-B279-EB4A-B4E4-42E8094EE9F3}"/>
              </a:ext>
            </a:extLst>
          </p:cNvPr>
          <p:cNvSpPr txBox="1"/>
          <p:nvPr/>
        </p:nvSpPr>
        <p:spPr>
          <a:xfrm>
            <a:off x="6510132" y="5021357"/>
            <a:ext cx="481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-100" dirty="0">
                <a:solidFill>
                  <a:srgbClr val="FF0000"/>
                </a:solidFill>
              </a:rPr>
              <a:t>※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문제점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: for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 반복이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, if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 문 판단도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C96F06-532E-6F41-89F2-13A4D1DF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58" y="2489824"/>
            <a:ext cx="4591702" cy="24821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47E2E2-23A8-0F40-9A47-DC4B92DE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58" y="5036579"/>
            <a:ext cx="4591702" cy="7796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FCCD1-94F9-C04E-8D3C-C3E66BF66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858" y="5816080"/>
            <a:ext cx="4591702" cy="4987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417CB9-BBCE-7349-B29E-34B6EF2C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96" y="3677032"/>
            <a:ext cx="4814277" cy="11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8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181468" cy="4622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양수만 입력 받기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1-16</a:t>
            </a:r>
            <a:endParaRPr kumimoji="1" lang="en-US" altLang="ko-KR" b="0" dirty="0"/>
          </a:p>
          <a:p>
            <a:pPr lvl="1"/>
            <a:r>
              <a:rPr kumimoji="1" lang="ko-KR" altLang="en-US" b="0" dirty="0"/>
              <a:t>양수만 입력 받아 </a:t>
            </a:r>
            <a:r>
              <a:rPr kumimoji="1" lang="en-US" altLang="ko-KR" b="0" dirty="0"/>
              <a:t>1</a:t>
            </a:r>
            <a:r>
              <a:rPr kumimoji="1" lang="ko-KR" altLang="en-US" b="0" dirty="0" err="1"/>
              <a:t>부터</a:t>
            </a:r>
            <a:r>
              <a:rPr kumimoji="1" lang="ko-KR" altLang="en-US" b="0" dirty="0"/>
              <a:t> </a:t>
            </a:r>
            <a:r>
              <a:rPr kumimoji="1" lang="en" altLang="ko-KR" b="0" dirty="0"/>
              <a:t>n</a:t>
            </a:r>
            <a:r>
              <a:rPr kumimoji="1" lang="ko-KR" altLang="en-US" b="0" dirty="0"/>
              <a:t>까지 정수의 합을 구하는 프로그램</a:t>
            </a:r>
            <a:endParaRPr kumimoji="1" lang="en-US" altLang="ko-KR" b="0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무한 루프와 </a:t>
            </a:r>
            <a:r>
              <a:rPr kumimoji="1" lang="en-US" altLang="ko-KR" dirty="0"/>
              <a:t>break </a:t>
            </a:r>
            <a:r>
              <a:rPr kumimoji="1" lang="ko-KR" altLang="en-US" dirty="0"/>
              <a:t>문 알아보기</a:t>
            </a:r>
            <a:endParaRPr kumimoji="1" lang="en-US" altLang="ko-KR" b="0" dirty="0"/>
          </a:p>
          <a:p>
            <a:pPr lvl="1"/>
            <a:r>
              <a:rPr kumimoji="1" lang="ko-KR" altLang="en-US" b="1" dirty="0"/>
              <a:t>무한 루프</a:t>
            </a:r>
            <a:r>
              <a:rPr kumimoji="1" lang="en-US" altLang="ko-KR" b="1" baseline="30000" dirty="0"/>
              <a:t>infinite loop</a:t>
            </a:r>
          </a:p>
          <a:p>
            <a:pPr lvl="2"/>
            <a:r>
              <a:rPr kumimoji="1" lang="ko-KR" altLang="en-US" dirty="0"/>
              <a:t>무한 반복되는 </a:t>
            </a:r>
            <a:r>
              <a:rPr kumimoji="1" lang="ko-KR" altLang="en-US" dirty="0" err="1"/>
              <a:t>반복문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while</a:t>
            </a:r>
            <a:r>
              <a:rPr kumimoji="1" lang="ko-KR" altLang="en-US" dirty="0"/>
              <a:t> 문의 조건식에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를 사용하여 프로그래머가 의도적으로 </a:t>
            </a:r>
            <a:r>
              <a:rPr kumimoji="1" lang="en-US" altLang="ko-KR" dirty="0"/>
              <a:t>while </a:t>
            </a:r>
            <a:r>
              <a:rPr kumimoji="1" lang="ko-KR" altLang="en-US" dirty="0"/>
              <a:t>문이 무한 반복되도록 설정</a:t>
            </a:r>
            <a:endParaRPr kumimoji="1" lang="en-US" altLang="ko-KR" dirty="0"/>
          </a:p>
          <a:p>
            <a:pPr lvl="1"/>
            <a:r>
              <a:rPr kumimoji="1" lang="en-US" altLang="ko-KR" b="1" dirty="0"/>
              <a:t>break </a:t>
            </a:r>
            <a:r>
              <a:rPr kumimoji="1" lang="ko-KR" altLang="en-US" b="1" dirty="0"/>
              <a:t>문</a:t>
            </a:r>
            <a:endParaRPr kumimoji="1" lang="en-US" altLang="ko-KR" b="1" dirty="0"/>
          </a:p>
          <a:p>
            <a:pPr lvl="2"/>
            <a:r>
              <a:rPr kumimoji="1" lang="ko-KR" altLang="en-US" dirty="0" err="1"/>
              <a:t>반복문</a:t>
            </a:r>
            <a:r>
              <a:rPr kumimoji="1" lang="ko-KR" altLang="en-US" dirty="0"/>
              <a:t> 안에서 </a:t>
            </a:r>
            <a:r>
              <a:rPr kumimoji="1" lang="en-US" altLang="ko-KR" dirty="0"/>
              <a:t>break </a:t>
            </a:r>
            <a:r>
              <a:rPr kumimoji="1" lang="ko-KR" altLang="en-US" dirty="0"/>
              <a:t>문을 실행하면 </a:t>
            </a:r>
            <a:r>
              <a:rPr kumimoji="1" lang="ko-KR" altLang="en-US" dirty="0" err="1"/>
              <a:t>반복문을</a:t>
            </a:r>
            <a:r>
              <a:rPr kumimoji="1" lang="ko-KR" altLang="en-US" dirty="0"/>
              <a:t> 종료할 수 있음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n</a:t>
            </a:r>
            <a:r>
              <a:rPr kumimoji="1" lang="ko-KR" altLang="en-US" dirty="0"/>
              <a:t>이 양수인 경우 </a:t>
            </a:r>
            <a:r>
              <a:rPr kumimoji="1" lang="en-US" altLang="ko-KR" dirty="0"/>
              <a:t>break </a:t>
            </a:r>
            <a:r>
              <a:rPr kumimoji="1" lang="ko-KR" altLang="en-US" dirty="0"/>
              <a:t>문이 실행되며 무한 루프에서 빠져나옴</a:t>
            </a:r>
          </a:p>
          <a:p>
            <a:pPr lvl="1"/>
            <a:endParaRPr kumimoji="1" lang="en-US" altLang="ko-KR" b="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CF3EDF-5224-A34E-85C1-3DCA982BAB4B}"/>
              </a:ext>
            </a:extLst>
          </p:cNvPr>
          <p:cNvGrpSpPr/>
          <p:nvPr/>
        </p:nvGrpSpPr>
        <p:grpSpPr>
          <a:xfrm>
            <a:off x="6922248" y="1678344"/>
            <a:ext cx="4537234" cy="4401286"/>
            <a:chOff x="6913985" y="1866224"/>
            <a:chExt cx="4537234" cy="44012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C20143D-B85A-1343-90D7-FBB6DA9B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986" y="1866224"/>
              <a:ext cx="4537233" cy="163702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7D02D8-924F-AF4A-BE93-2DFE2260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3985" y="3503253"/>
              <a:ext cx="4537233" cy="2764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68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867064" cy="4622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직사각형 넓이로 변의 길이 구하기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1-17</a:t>
            </a:r>
            <a:endParaRPr kumimoji="1" lang="en-US" altLang="ko-KR" b="0" dirty="0"/>
          </a:p>
          <a:p>
            <a:pPr lvl="1"/>
            <a:r>
              <a:rPr kumimoji="1" lang="ko-KR" altLang="en-US" b="0" dirty="0"/>
              <a:t>변의 길이와 넓이가 모두 정수인 직사각형에서 변의 길이를 구하는 프로그램</a:t>
            </a:r>
            <a:endParaRPr kumimoji="1" lang="en-US" altLang="ko-KR" dirty="0"/>
          </a:p>
          <a:p>
            <a:pPr lvl="1"/>
            <a:r>
              <a:rPr kumimoji="1" lang="ko-KR" altLang="en-US" b="0" dirty="0"/>
              <a:t>짧은 변과 긴 변의 길이는 구별하지 않음</a:t>
            </a:r>
            <a:endParaRPr kumimoji="1" lang="en-US" altLang="ko-KR" b="0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 </a:t>
            </a:r>
            <a:r>
              <a:rPr kumimoji="1" lang="ko-KR" altLang="en-US" dirty="0"/>
              <a:t>직사각형의 넓이가 </a:t>
            </a:r>
            <a:r>
              <a:rPr kumimoji="1" lang="en-US" altLang="ko-KR" dirty="0"/>
              <a:t>32</a:t>
            </a:r>
            <a:r>
              <a:rPr kumimoji="1" lang="ko-KR" altLang="en-US" dirty="0"/>
              <a:t>이면</a:t>
            </a:r>
            <a:br>
              <a:rPr kumimoji="1" lang="en-US" altLang="ko-KR" dirty="0"/>
            </a:br>
            <a:r>
              <a:rPr kumimoji="1" lang="ko-KR" altLang="en-US" dirty="0"/>
              <a:t>변의 길이를 </a:t>
            </a:r>
            <a:r>
              <a:rPr kumimoji="1" lang="en-US" altLang="ko-KR" dirty="0"/>
              <a:t>1 × 32, 2 × 16, 4 × 8</a:t>
            </a:r>
            <a:r>
              <a:rPr kumimoji="1" lang="ko-KR" altLang="en-US" dirty="0"/>
              <a:t>만 출력</a:t>
            </a:r>
            <a:endParaRPr kumimoji="1" lang="en-US" altLang="ko-KR" dirty="0"/>
          </a:p>
          <a:p>
            <a:pPr lvl="2"/>
            <a:endParaRPr kumimoji="1" lang="en-US" altLang="ko-KR" b="0" dirty="0"/>
          </a:p>
          <a:p>
            <a:pPr lvl="1"/>
            <a:r>
              <a:rPr kumimoji="1" lang="ko-KR" altLang="en-US" dirty="0"/>
              <a:t>약수를 나열하는 프로그램과 같음</a:t>
            </a:r>
            <a:endParaRPr kumimoji="1" lang="en-US" altLang="ko-KR" dirty="0"/>
          </a:p>
          <a:p>
            <a:pPr lvl="2"/>
            <a:r>
              <a:rPr kumimoji="1" lang="en-US" altLang="ko-KR" dirty="0">
                <a:solidFill>
                  <a:srgbClr val="007EC5"/>
                </a:solidFill>
              </a:rPr>
              <a:t>06</a:t>
            </a:r>
            <a:r>
              <a:rPr kumimoji="1" lang="ko-KR" altLang="en-US" dirty="0">
                <a:solidFill>
                  <a:srgbClr val="007EC5"/>
                </a:solidFill>
              </a:rPr>
              <a:t>행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*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area</a:t>
            </a:r>
            <a:r>
              <a:rPr kumimoji="1" lang="ko-KR" altLang="en-US" dirty="0"/>
              <a:t>를 초과하면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문을 강제로 종료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가 가장 긴 변의 길이가 되기 때문</a:t>
            </a:r>
            <a:endParaRPr kumimoji="1" lang="en-US" altLang="ko-KR" dirty="0"/>
          </a:p>
          <a:p>
            <a:pPr lvl="2"/>
            <a:r>
              <a:rPr kumimoji="1" lang="en-US" altLang="ko-KR" dirty="0">
                <a:solidFill>
                  <a:srgbClr val="007EC5"/>
                </a:solidFill>
              </a:rPr>
              <a:t>07</a:t>
            </a:r>
            <a:r>
              <a:rPr kumimoji="1" lang="ko-KR" altLang="en-US" dirty="0">
                <a:solidFill>
                  <a:srgbClr val="007EC5"/>
                </a:solidFill>
              </a:rPr>
              <a:t>행</a:t>
            </a:r>
            <a:r>
              <a:rPr kumimoji="1" lang="en-US" altLang="ko-KR" dirty="0"/>
              <a:t>: continue</a:t>
            </a:r>
            <a:r>
              <a:rPr kumimoji="1" lang="ko-KR" altLang="en-US" dirty="0"/>
              <a:t> 문은 </a:t>
            </a:r>
            <a:r>
              <a:rPr kumimoji="1" lang="en-US" altLang="ko-KR" dirty="0"/>
              <a:t>area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로 나누어 떨어지지 않으면 루프 본문의 나머지 부분을 건너뛰고 </a:t>
            </a:r>
            <a:r>
              <a:rPr kumimoji="1" lang="ko-KR" altLang="en-US" dirty="0" err="1"/>
              <a:t>조건문으로</a:t>
            </a:r>
            <a:r>
              <a:rPr kumimoji="1" lang="ko-KR" altLang="en-US" dirty="0"/>
              <a:t> 돌아가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문의 다음 반복으로 진행됨</a:t>
            </a:r>
            <a:r>
              <a:rPr kumimoji="1" lang="en-US" altLang="ko-KR" dirty="0"/>
              <a:t>. area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로 나누어 떨어지지 않으면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변의 길이</a:t>
            </a:r>
            <a:r>
              <a:rPr kumimoji="1" lang="en-US" altLang="ko-KR" dirty="0"/>
              <a:t>(</a:t>
            </a:r>
            <a:r>
              <a:rPr kumimoji="1" lang="ko-KR" altLang="en-US" dirty="0"/>
              <a:t>약수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될 수 없기 때문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en-US" altLang="ko-KR" dirty="0">
                <a:solidFill>
                  <a:srgbClr val="007EC5"/>
                </a:solidFill>
              </a:rPr>
              <a:t>08</a:t>
            </a:r>
            <a:r>
              <a:rPr kumimoji="1" lang="ko-KR" altLang="en-US" dirty="0">
                <a:solidFill>
                  <a:srgbClr val="007EC5"/>
                </a:solidFill>
              </a:rPr>
              <a:t>행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area //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의 값을 짧은 변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긴 변 순서로 출력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361578-B3CC-4642-AE34-E64A598D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955" y="1467154"/>
            <a:ext cx="4543525" cy="2700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3B468E-61C0-A84D-AA21-BD562F2D5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88" y="4282372"/>
            <a:ext cx="4281502" cy="20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8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244211" cy="4622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 err="1">
                <a:solidFill>
                  <a:srgbClr val="007EC5"/>
                </a:solidFill>
              </a:rPr>
              <a:t>반복문</a:t>
            </a:r>
            <a:r>
              <a:rPr kumimoji="1" lang="ko-KR" altLang="en-US" sz="2000" dirty="0">
                <a:solidFill>
                  <a:srgbClr val="007EC5"/>
                </a:solidFill>
              </a:rPr>
              <a:t> 건너뛰기와 여러 범위 스캔하기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1-19</a:t>
            </a:r>
            <a:endParaRPr kumimoji="1" lang="en-US" altLang="ko-KR" b="0" dirty="0"/>
          </a:p>
          <a:p>
            <a:pPr lvl="1"/>
            <a:r>
              <a:rPr kumimoji="1" lang="en-US" altLang="ko-KR" dirty="0"/>
              <a:t>1 ~ 12</a:t>
            </a:r>
            <a:r>
              <a:rPr kumimoji="1" lang="ko-KR" altLang="en-US" dirty="0"/>
              <a:t>까지 출력할 때 </a:t>
            </a:r>
            <a:r>
              <a:rPr kumimoji="1" lang="en-US" altLang="ko-KR" dirty="0"/>
              <a:t>8</a:t>
            </a:r>
            <a:r>
              <a:rPr kumimoji="1" lang="ko-KR" altLang="en-US" dirty="0"/>
              <a:t>을 건너뛰게 하는 프로그램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조건문과 </a:t>
            </a:r>
            <a:r>
              <a:rPr kumimoji="1" lang="en-US" altLang="ko-KR" dirty="0"/>
              <a:t>continue</a:t>
            </a:r>
            <a:r>
              <a:rPr kumimoji="1" lang="ko-KR" altLang="en-US" dirty="0"/>
              <a:t> 활용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continue </a:t>
            </a:r>
            <a:r>
              <a:rPr kumimoji="1" lang="ko-KR" altLang="en-US" dirty="0"/>
              <a:t>문을 반복해야하는 단점이 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건너뛰어야 하는 값을 모르거나 계속 변화하는 값이라면 필요한 구현 방법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F13ED3D-96D4-904A-968C-B70821D739B3}"/>
              </a:ext>
            </a:extLst>
          </p:cNvPr>
          <p:cNvSpPr txBox="1">
            <a:spLocks/>
          </p:cNvSpPr>
          <p:nvPr/>
        </p:nvSpPr>
        <p:spPr>
          <a:xfrm>
            <a:off x="6095999" y="1567545"/>
            <a:ext cx="5363482" cy="4622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1-20</a:t>
            </a:r>
            <a:endParaRPr kumimoji="1" lang="en-US" altLang="ko-KR" b="0" dirty="0"/>
          </a:p>
          <a:p>
            <a:pPr lvl="1"/>
            <a:r>
              <a:rPr kumimoji="1" lang="ko-KR" altLang="en-US" dirty="0"/>
              <a:t>건너뛰는 값을 아는 경우에 효율적인 프로그램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리스트를 활용하여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건너뛰는 값을 제외한 범위 생성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for</a:t>
            </a:r>
            <a:r>
              <a:rPr kumimoji="1" lang="ko-KR" altLang="en-US" dirty="0"/>
              <a:t> 문은 생성한 리스트의 원소를 하나씩 꺼내 반복하므로 반복을 위한 연산 비용은 여전히 발생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2CB55D-5994-D74F-B7C0-C0B327A8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05" y="3898186"/>
            <a:ext cx="4723125" cy="2311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2EF637-1F82-E442-AC7E-CB96654A5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725" y="4422977"/>
            <a:ext cx="4723125" cy="17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10726963" cy="4622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다중 루프 알아보기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다중 루프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중첩된 </a:t>
            </a:r>
            <a:r>
              <a:rPr kumimoji="1" lang="ko-KR" altLang="en-US" dirty="0" err="1"/>
              <a:t>반복문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반복문이</a:t>
            </a:r>
            <a:r>
              <a:rPr kumimoji="1" lang="ko-KR" altLang="en-US" dirty="0"/>
              <a:t> 중첩하는 정도에 따라 이중 루프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삼중 루프 등으로 이름을 붙이고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통틀어 다중 루프라고 함</a:t>
            </a:r>
            <a:endParaRPr kumimoji="1" lang="en-US" altLang="ko-KR" dirty="0"/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1-21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이중 루프로 구구단 곱셈표를 출력하는 프로그램</a:t>
            </a:r>
            <a:endParaRPr kumimoji="1" lang="en-US" altLang="ko-KR" sz="1600" b="0" dirty="0"/>
          </a:p>
          <a:p>
            <a:pPr lvl="1"/>
            <a:r>
              <a:rPr kumimoji="1" lang="ko-KR" altLang="en-US" dirty="0"/>
              <a:t>바깥쪽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문은 세로 방향의 </a:t>
            </a:r>
            <a:r>
              <a:rPr kumimoji="1" lang="ko-KR" altLang="en-US" dirty="0" err="1"/>
              <a:t>반복문으로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반복은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행</a:t>
            </a:r>
            <a:r>
              <a:rPr kumimoji="1" lang="en-US" altLang="ko-KR" dirty="0"/>
              <a:t>, 2</a:t>
            </a:r>
            <a:r>
              <a:rPr kumimoji="1" lang="ko-KR" altLang="en-US" dirty="0"/>
              <a:t>행</a:t>
            </a:r>
            <a:r>
              <a:rPr kumimoji="1" lang="en-US" altLang="ko-KR" dirty="0"/>
              <a:t>, </a:t>
            </a:r>
            <a:r>
              <a:rPr lang="en-US" altLang="ko-KR" dirty="0"/>
              <a:t>…, 9</a:t>
            </a:r>
            <a:r>
              <a:rPr lang="ko-KR" altLang="en-US" dirty="0"/>
              <a:t>행에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</a:t>
            </a:r>
            <a:r>
              <a:rPr kumimoji="1" lang="en-US" altLang="ko-KR" dirty="0"/>
              <a:t>(</a:t>
            </a:r>
            <a:r>
              <a:rPr kumimoji="1" lang="ko-KR" altLang="en-US" dirty="0"/>
              <a:t>행 루프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안쪽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문은 가로 방향의 </a:t>
            </a:r>
            <a:r>
              <a:rPr kumimoji="1" lang="ko-KR" altLang="en-US" dirty="0" err="1"/>
              <a:t>반복문으로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행에서의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열</a:t>
            </a:r>
            <a:r>
              <a:rPr kumimoji="1" lang="en-US" altLang="ko-KR" dirty="0"/>
              <a:t>, 2</a:t>
            </a:r>
            <a:r>
              <a:rPr kumimoji="1" lang="ko-KR" altLang="en-US" dirty="0"/>
              <a:t>열</a:t>
            </a:r>
            <a:r>
              <a:rPr kumimoji="1" lang="en-US" altLang="ko-KR" dirty="0"/>
              <a:t>, …, 9</a:t>
            </a:r>
            <a:r>
              <a:rPr kumimoji="1" lang="ko-KR" altLang="en-US" dirty="0"/>
              <a:t>열에 해당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열 루프</a:t>
            </a:r>
            <a:r>
              <a:rPr kumimoji="1"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83A4FB-45D4-C843-AF34-F380BF9E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13" y="4290796"/>
            <a:ext cx="4701250" cy="16844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9F380A-3ABE-864E-B8B4-A40AE9BA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48" y="4139773"/>
            <a:ext cx="1726209" cy="2046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B633E9-4649-3B42-8A54-D94CEEA68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842" y="4139773"/>
            <a:ext cx="3537796" cy="20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10726963" cy="4622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다중 루프 알아보기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1-22</a:t>
            </a:r>
            <a:r>
              <a:rPr kumimoji="1" lang="en-US" altLang="ko-KR" b="0" dirty="0"/>
              <a:t>: </a:t>
            </a:r>
            <a:r>
              <a:rPr kumimoji="1" lang="ko-KR" altLang="en-US" sz="1600" b="0" dirty="0"/>
              <a:t>왼쪽 아래가 직각인 이등변 삼각형으로 *를 출력하는 프로그램</a:t>
            </a:r>
            <a:endParaRPr kumimoji="1" lang="en-US" altLang="ko-KR" sz="1600" b="0" dirty="0"/>
          </a:p>
          <a:p>
            <a:pPr lvl="1"/>
            <a:r>
              <a:rPr kumimoji="1" lang="ko-KR" altLang="en-US" dirty="0"/>
              <a:t>바깥쪽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문은 삼각형의 각 행에 대응하는 세로 방향의 </a:t>
            </a:r>
            <a:r>
              <a:rPr kumimoji="1" lang="ko-KR" altLang="en-US" dirty="0" err="1"/>
              <a:t>반복문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행 루프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안쪽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문은 삼각형의 각 열에 대응하는 가로 방향의 </a:t>
            </a:r>
            <a:r>
              <a:rPr kumimoji="1" lang="ko-KR" altLang="en-US" dirty="0" err="1"/>
              <a:t>반복문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열 루프</a:t>
            </a:r>
            <a:r>
              <a:rPr kumimoji="1" lang="en-US" altLang="ko-KR" dirty="0"/>
              <a:t>)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1400" dirty="0"/>
              <a:t>※ </a:t>
            </a:r>
            <a:r>
              <a:rPr kumimoji="1" lang="ko-KR" altLang="en-US" sz="1400" dirty="0"/>
              <a:t>오른쪽 아래가 직각인 이등변 삼각형으로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*을 출력하려면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*을 출력하기 전에 공백을 출력해야 함</a:t>
            </a:r>
            <a:endParaRPr kumimoji="1"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67E72C-B42E-364E-BFEF-E0361F7B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32" y="3062032"/>
            <a:ext cx="4562302" cy="18055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5D5C0-B06B-1143-B1DD-B3333FE9F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49" y="3232865"/>
            <a:ext cx="2447404" cy="1382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4C2B21-321F-A644-A55B-37DE133E4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218" y="2885481"/>
            <a:ext cx="2817263" cy="198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B4B040-F784-DE4F-91C3-777C77781C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211"/>
          <a:stretch/>
        </p:blipFill>
        <p:spPr>
          <a:xfrm>
            <a:off x="1458514" y="5428171"/>
            <a:ext cx="2485992" cy="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4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순서도 기호 살펴보기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ko-KR" altLang="en-US" dirty="0"/>
              <a:t>순</a:t>
            </a:r>
            <a:r>
              <a:rPr kumimoji="1" lang="ko-KR" altLang="en-US" sz="1800" b="1" dirty="0"/>
              <a:t>서도</a:t>
            </a:r>
            <a:r>
              <a:rPr kumimoji="1" lang="en-US" altLang="ko-KR" b="1" baseline="30000" dirty="0"/>
              <a:t>flowchart</a:t>
            </a:r>
            <a:endParaRPr kumimoji="1" lang="en-US" altLang="ko-KR" sz="1800" baseline="30000" dirty="0"/>
          </a:p>
          <a:p>
            <a:pPr lvl="1">
              <a:lnSpc>
                <a:spcPct val="120000"/>
              </a:lnSpc>
            </a:pPr>
            <a:r>
              <a:rPr kumimoji="1" lang="ko-KR" altLang="en-US" dirty="0"/>
              <a:t>문제를 정의 </a:t>
            </a:r>
            <a:r>
              <a:rPr kumimoji="1" lang="en-US" altLang="ko-KR" dirty="0"/>
              <a:t>· </a:t>
            </a:r>
            <a:r>
              <a:rPr kumimoji="1" lang="ko-KR" altLang="en-US" dirty="0"/>
              <a:t>분석하고 해결하는 방법을 표현한 그림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dirty="0"/>
              <a:t>사용되는 기호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8CE58BD-B19F-0B45-8F13-FA96613BC23C}"/>
              </a:ext>
            </a:extLst>
          </p:cNvPr>
          <p:cNvSpPr/>
          <p:nvPr/>
        </p:nvSpPr>
        <p:spPr>
          <a:xfrm>
            <a:off x="1486451" y="3135274"/>
            <a:ext cx="5689050" cy="946225"/>
          </a:xfrm>
          <a:prstGeom prst="roundRect">
            <a:avLst>
              <a:gd name="adj" fmla="val 1283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실제로 실행할 연산을 나타내는 기호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제어 흐름을 나타내는 선 기호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/>
                </a:solidFill>
              </a:rPr>
              <a:t>프로그램 순서도를 이해하거나 작성하는 데 편리한 특수 기호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9B38AD5-81CE-DC4E-9453-56EF9C59211F}"/>
              </a:ext>
            </a:extLst>
          </p:cNvPr>
          <p:cNvGraphicFramePr>
            <a:graphicFrameLocks noGrp="1"/>
          </p:cNvGraphicFramePr>
          <p:nvPr/>
        </p:nvGraphicFramePr>
        <p:xfrm>
          <a:off x="893310" y="4330759"/>
          <a:ext cx="10405380" cy="18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6790">
                  <a:extLst>
                    <a:ext uri="{9D8B030D-6E8A-4147-A177-3AD203B41FA5}">
                      <a16:colId xmlns:a16="http://schemas.microsoft.com/office/drawing/2014/main" val="3795027227"/>
                    </a:ext>
                  </a:extLst>
                </a:gridCol>
                <a:gridCol w="7124700">
                  <a:extLst>
                    <a:ext uri="{9D8B030D-6E8A-4147-A177-3AD203B41FA5}">
                      <a16:colId xmlns:a16="http://schemas.microsoft.com/office/drawing/2014/main" val="3374759245"/>
                    </a:ext>
                  </a:extLst>
                </a:gridCol>
                <a:gridCol w="2103890">
                  <a:extLst>
                    <a:ext uri="{9D8B030D-6E8A-4147-A177-3AD203B41FA5}">
                      <a16:colId xmlns:a16="http://schemas.microsoft.com/office/drawing/2014/main" val="676838156"/>
                    </a:ext>
                  </a:extLst>
                </a:gridCol>
              </a:tblGrid>
              <a:tr h="15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60851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기억장치를 지정하지 않은 데이터 자체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754632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여러 종류의 처리 기능을 나타냄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정보의 값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형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위치를 바꾸도록 정의한 연산이나 연산 집합의 실행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연속하는 몇 가지 흐름 가운데 하나의 방향을 결정하는 연산이나 연산 집합의 실행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2843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CB14DB2-8958-3D48-ACD2-44A91B38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889" y="4692862"/>
            <a:ext cx="1463960" cy="6793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AE5C6A-0854-5949-9A0A-5A30E1611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510" y="5462219"/>
            <a:ext cx="1348718" cy="6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4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순서도 기호 살펴보기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9B38AD5-81CE-DC4E-9453-56EF9C59211F}"/>
              </a:ext>
            </a:extLst>
          </p:cNvPr>
          <p:cNvGraphicFramePr>
            <a:graphicFrameLocks noGrp="1"/>
          </p:cNvGraphicFramePr>
          <p:nvPr/>
        </p:nvGraphicFramePr>
        <p:xfrm>
          <a:off x="893310" y="2202135"/>
          <a:ext cx="10405380" cy="333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6790">
                  <a:extLst>
                    <a:ext uri="{9D8B030D-6E8A-4147-A177-3AD203B41FA5}">
                      <a16:colId xmlns:a16="http://schemas.microsoft.com/office/drawing/2014/main" val="3795027227"/>
                    </a:ext>
                  </a:extLst>
                </a:gridCol>
                <a:gridCol w="7124700">
                  <a:extLst>
                    <a:ext uri="{9D8B030D-6E8A-4147-A177-3AD203B41FA5}">
                      <a16:colId xmlns:a16="http://schemas.microsoft.com/office/drawing/2014/main" val="3374759245"/>
                    </a:ext>
                  </a:extLst>
                </a:gridCol>
                <a:gridCol w="2103890">
                  <a:extLst>
                    <a:ext uri="{9D8B030D-6E8A-4147-A177-3AD203B41FA5}">
                      <a16:colId xmlns:a16="http://schemas.microsoft.com/office/drawing/2014/main" val="676838156"/>
                    </a:ext>
                  </a:extLst>
                </a:gridCol>
              </a:tblGrid>
              <a:tr h="15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60851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미리 정의한 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서브루틴이나 모듈 등 다른 곳에서 이미 정의한 하나 이상의 연산 또는 명령으로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이루어진 처리를 나타냄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754632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판단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하나의 입구와 하나 이상을 선택하는 출구가 있고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판단 기호 안에 정의한 조건을 평가하여 하나의 출구를 선택하는 판단 기능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스위치형 기능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나타냄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주로 예상되는 평가 결과는 경로를 나타낸 선 가까이에 표기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28436"/>
                  </a:ext>
                </a:extLst>
              </a:tr>
              <a:tr h="74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제어의 흐름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흐름의 방향을 분명히 나타낼 때는 화살표를 사용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889879"/>
                  </a:ext>
                </a:extLst>
              </a:tr>
              <a:tr h="748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외부 환경으로 나가거나 외부 환경에서 들어오는 것을 나타냄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주로 프로그램 흐름의 시작과 종료를 나타냄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71994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7CA4389-75CF-FD46-BF8E-0BDDDE50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37" y="2569759"/>
            <a:ext cx="1345485" cy="677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A513BE-7EA4-5749-89FD-085B3BF5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020" y="3327915"/>
            <a:ext cx="1421191" cy="674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51CCDE-57DD-1B4E-B87E-78833391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928" y="4290045"/>
            <a:ext cx="1621374" cy="2938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313C73-381D-AD4B-9015-ABDFA2F54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928" y="4824916"/>
            <a:ext cx="1623883" cy="6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7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순서도 기호 살펴보기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31E96F-1C68-7943-8A92-C78E8E84B85F}"/>
              </a:ext>
            </a:extLst>
          </p:cNvPr>
          <p:cNvGraphicFramePr>
            <a:graphicFrameLocks noGrp="1"/>
          </p:cNvGraphicFramePr>
          <p:nvPr/>
        </p:nvGraphicFramePr>
        <p:xfrm>
          <a:off x="893310" y="2202135"/>
          <a:ext cx="10405380" cy="333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6790">
                  <a:extLst>
                    <a:ext uri="{9D8B030D-6E8A-4147-A177-3AD203B41FA5}">
                      <a16:colId xmlns:a16="http://schemas.microsoft.com/office/drawing/2014/main" val="3795027227"/>
                    </a:ext>
                  </a:extLst>
                </a:gridCol>
                <a:gridCol w="7124700">
                  <a:extLst>
                    <a:ext uri="{9D8B030D-6E8A-4147-A177-3AD203B41FA5}">
                      <a16:colId xmlns:a16="http://schemas.microsoft.com/office/drawing/2014/main" val="3374759245"/>
                    </a:ext>
                  </a:extLst>
                </a:gridCol>
                <a:gridCol w="2103890">
                  <a:extLst>
                    <a:ext uri="{9D8B030D-6E8A-4147-A177-3AD203B41FA5}">
                      <a16:colId xmlns:a16="http://schemas.microsoft.com/office/drawing/2014/main" val="676838156"/>
                    </a:ext>
                  </a:extLst>
                </a:gridCol>
              </a:tblGrid>
              <a:tr h="15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60851"/>
                  </a:ext>
                </a:extLst>
              </a:tr>
              <a:tr h="3002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루프 범위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두 부분으로 구성되어 루프의 시작과 종료를 나타냄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개의 루프 범위 기호 안에는 같은 이름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표기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시작 기호</a:t>
                      </a:r>
                      <a:r>
                        <a:rPr lang="en-US" altLang="ko-KR" sz="1400" dirty="0"/>
                        <a:t>(           ) </a:t>
                      </a:r>
                      <a:r>
                        <a:rPr lang="ko-KR" altLang="en-US" sz="1400" dirty="0"/>
                        <a:t>또는 종료 기호</a:t>
                      </a:r>
                      <a:r>
                        <a:rPr lang="en-US" altLang="ko-KR" sz="1400" dirty="0"/>
                        <a:t>(           )</a:t>
                      </a:r>
                      <a:r>
                        <a:rPr lang="ko-KR" altLang="en-US" sz="1400" dirty="0"/>
                        <a:t> 안에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초깃값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증갓값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종료값</a:t>
                      </a:r>
                      <a:r>
                        <a:rPr lang="en-US" altLang="ko-KR" sz="1400" dirty="0"/>
                        <a:t>(n, </a:t>
                      </a:r>
                      <a:r>
                        <a:rPr lang="ko-KR" altLang="en-US" sz="1400" dirty="0"/>
                        <a:t>또는 종료 조건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표기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75463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알고리즘이란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68B326-EE2E-2C43-BBC1-5A14A312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29" y="3228964"/>
            <a:ext cx="549343" cy="1812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8C1D29-BEAA-C94D-B0A8-BD34648A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377358" y="3241664"/>
            <a:ext cx="549343" cy="181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D756CE-A865-6B46-A6B2-EDE1E84C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544" y="3253219"/>
            <a:ext cx="1340516" cy="14641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199C47-EA53-1246-85E0-519164E3F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06" y="3715751"/>
            <a:ext cx="5357042" cy="17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273605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1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부터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n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정수의 합 구하기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(1)</a:t>
            </a:r>
          </a:p>
          <a:p>
            <a:r>
              <a:rPr kumimoji="1" lang="en-US" altLang="ko-KR" dirty="0"/>
              <a:t>while </a:t>
            </a:r>
            <a:r>
              <a:rPr kumimoji="1" lang="ko-KR" altLang="en-US" dirty="0"/>
              <a:t>문 반복 알아보기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ko-KR" altLang="en-US" b="1" dirty="0"/>
              <a:t>반복 구조</a:t>
            </a:r>
            <a:r>
              <a:rPr kumimoji="1" lang="en-US" altLang="ko-KR" b="1" baseline="30000" dirty="0"/>
              <a:t>repetition structure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ko-KR" altLang="en-US" b="1" dirty="0"/>
              <a:t>루프</a:t>
            </a:r>
            <a:r>
              <a:rPr kumimoji="1" lang="en-US" altLang="ko-KR" b="1" baseline="30000" dirty="0"/>
              <a:t>loop</a:t>
            </a:r>
          </a:p>
          <a:p>
            <a:pPr lvl="2">
              <a:lnSpc>
                <a:spcPct val="120000"/>
              </a:lnSpc>
            </a:pPr>
            <a:r>
              <a:rPr kumimoji="1" lang="ko-KR" altLang="en-US" dirty="0"/>
              <a:t>어떤 조건이 성립하는 동안 반복해서 처리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프로그램 명령문 또는 명령어의 집합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b="1" dirty="0"/>
              <a:t>판단 반복 구조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while</a:t>
            </a:r>
            <a:r>
              <a:rPr kumimoji="1" lang="ko-KR" altLang="en-US" dirty="0"/>
              <a:t> 문이 실행하기 전에 반복을 계속할 것인지</a:t>
            </a:r>
            <a:br>
              <a:rPr kumimoji="1" lang="en-US" altLang="ko-KR" dirty="0"/>
            </a:br>
            <a:r>
              <a:rPr kumimoji="1" lang="ko-KR" altLang="en-US" dirty="0"/>
              <a:t>판단하는 구조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조건식의 평가 결과가 참인 동안 프로그램의</a:t>
            </a:r>
            <a:br>
              <a:rPr kumimoji="1" lang="en-US" altLang="ko-KR" dirty="0"/>
            </a:br>
            <a:r>
              <a:rPr kumimoji="1" lang="ko-KR" altLang="en-US" dirty="0"/>
              <a:t>명령문이 반복됨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1-7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까지 정수의 합을 구하는 프로그램</a:t>
            </a:r>
            <a:endParaRPr kumimoji="1"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1AAF1B-AC1C-1249-9F0F-A120F197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96" y="4695838"/>
            <a:ext cx="2174186" cy="5997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1F4BF9-E083-D942-9666-5B2063C15C07}"/>
              </a:ext>
            </a:extLst>
          </p:cNvPr>
          <p:cNvSpPr/>
          <p:nvPr/>
        </p:nvSpPr>
        <p:spPr>
          <a:xfrm>
            <a:off x="2887344" y="4812730"/>
            <a:ext cx="621323" cy="3260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1665B-2E2B-7248-AAF5-BC49EB8A6B74}"/>
              </a:ext>
            </a:extLst>
          </p:cNvPr>
          <p:cNvSpPr txBox="1"/>
          <p:nvPr/>
        </p:nvSpPr>
        <p:spPr>
          <a:xfrm>
            <a:off x="3822951" y="4837083"/>
            <a:ext cx="170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spc="-100" dirty="0">
                <a:solidFill>
                  <a:srgbClr val="FF0000"/>
                </a:solidFill>
              </a:rPr>
              <a:t>루프 본문 </a:t>
            </a:r>
            <a:r>
              <a:rPr kumimoji="1" lang="en-US" altLang="ko-KR" sz="1200" spc="-100" dirty="0">
                <a:solidFill>
                  <a:srgbClr val="FF0000"/>
                </a:solidFill>
              </a:rPr>
              <a:t>(</a:t>
            </a:r>
            <a:r>
              <a:rPr kumimoji="1" lang="ko-KR" altLang="en-US" sz="1200" spc="-100" dirty="0">
                <a:solidFill>
                  <a:srgbClr val="FF0000"/>
                </a:solidFill>
              </a:rPr>
              <a:t>반복 대상</a:t>
            </a:r>
            <a:r>
              <a:rPr kumimoji="1" lang="en-US" altLang="ko-KR" sz="1200" spc="-100" dirty="0">
                <a:solidFill>
                  <a:srgbClr val="FF0000"/>
                </a:solidFill>
              </a:rPr>
              <a:t>)</a:t>
            </a:r>
            <a:endParaRPr kumimoji="1" lang="ko-KR" altLang="en-US" sz="1200" spc="-1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E5AA58-D47A-9A4B-A955-E073AF00AA9F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 flipV="1">
            <a:off x="3508667" y="4975583"/>
            <a:ext cx="314284" cy="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1D0D75B-5B1F-5947-904F-06A3DEC0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23" y="1780058"/>
            <a:ext cx="5447053" cy="403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9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6"/>
            <a:ext cx="5048233" cy="4844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1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부터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n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정수의 합 구하기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(2)</a:t>
            </a:r>
          </a:p>
          <a:p>
            <a:r>
              <a:rPr kumimoji="1" lang="ko-KR" altLang="en-US" sz="1800" b="1" dirty="0"/>
              <a:t>실습 </a:t>
            </a:r>
            <a:r>
              <a:rPr kumimoji="1" lang="en-US" altLang="ko-KR" sz="1800" b="1" dirty="0"/>
              <a:t>1-7</a:t>
            </a:r>
            <a:r>
              <a:rPr kumimoji="1" lang="ko-KR" altLang="en-US" b="1" dirty="0"/>
              <a:t>의 프로그램 순서도</a:t>
            </a:r>
            <a:endParaRPr kumimoji="1" lang="en-US" altLang="ko-KR" sz="1600" dirty="0"/>
          </a:p>
          <a:p>
            <a:endParaRPr kumimoji="1" lang="en-US" altLang="ko-KR" sz="1600" b="1" dirty="0"/>
          </a:p>
          <a:p>
            <a:endParaRPr kumimoji="1" lang="en-US" altLang="ko-KR" sz="1600" dirty="0"/>
          </a:p>
          <a:p>
            <a:endParaRPr kumimoji="1" lang="en-US" altLang="ko-KR" sz="1600" b="1" dirty="0"/>
          </a:p>
          <a:p>
            <a:endParaRPr kumimoji="1" lang="en-US" altLang="ko-KR" sz="1600" dirty="0"/>
          </a:p>
          <a:p>
            <a:endParaRPr kumimoji="1" lang="en-US" altLang="ko-KR" sz="1600" b="1" dirty="0"/>
          </a:p>
          <a:p>
            <a:pPr marL="0" indent="0">
              <a:buNone/>
            </a:pPr>
            <a:endParaRPr kumimoji="1" lang="en-US" altLang="ko-KR" sz="2000" b="1" dirty="0"/>
          </a:p>
          <a:p>
            <a:pPr lvl="1"/>
            <a:r>
              <a:rPr kumimoji="1" lang="en-US" altLang="ko-KR" dirty="0"/>
              <a:t>   </a:t>
            </a:r>
            <a:r>
              <a:rPr kumimoji="1" lang="ko-KR" altLang="en-US" dirty="0"/>
              <a:t>은 합을 구하는 준비 단계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합을 저장하는 </a:t>
            </a:r>
            <a:r>
              <a:rPr kumimoji="1" lang="en-US" altLang="ko-KR" dirty="0"/>
              <a:t>sum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반복을 제어하는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초기화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  </a:t>
            </a:r>
            <a:r>
              <a:rPr kumimoji="1" lang="ko-KR" altLang="en-US" dirty="0"/>
              <a:t>는 루프 본문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i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값 이하이면 </a:t>
            </a:r>
            <a:r>
              <a:rPr kumimoji="1" lang="en-US" altLang="ko-KR" dirty="0"/>
              <a:t>I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만큼 증가시키면서 루프 본문을 실행하고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과정을 </a:t>
            </a:r>
            <a:r>
              <a:rPr kumimoji="1" lang="en-US" altLang="ko-KR" dirty="0"/>
              <a:t>n</a:t>
            </a:r>
            <a:r>
              <a:rPr kumimoji="1" lang="ko-KR" altLang="en-US" dirty="0"/>
              <a:t>번 반복 실행</a:t>
            </a:r>
            <a:endParaRPr kumimoji="1" lang="en-US" altLang="ko-KR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89C17A8-5D42-AC4A-9BF1-54AACD5705E4}"/>
              </a:ext>
            </a:extLst>
          </p:cNvPr>
          <p:cNvSpPr/>
          <p:nvPr/>
        </p:nvSpPr>
        <p:spPr>
          <a:xfrm>
            <a:off x="1426860" y="4688420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BDB23D9-7685-5B48-859E-8A3F41BF2622}"/>
              </a:ext>
            </a:extLst>
          </p:cNvPr>
          <p:cNvSpPr/>
          <p:nvPr/>
        </p:nvSpPr>
        <p:spPr>
          <a:xfrm>
            <a:off x="1426860" y="5483955"/>
            <a:ext cx="238540" cy="238540"/>
          </a:xfrm>
          <a:prstGeom prst="roundRect">
            <a:avLst/>
          </a:prstGeom>
          <a:solidFill>
            <a:srgbClr val="00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CF67C0-7F92-694A-B3DC-3BFDE4EADBF1}"/>
              </a:ext>
            </a:extLst>
          </p:cNvPr>
          <p:cNvSpPr txBox="1"/>
          <p:nvPr/>
        </p:nvSpPr>
        <p:spPr>
          <a:xfrm>
            <a:off x="6006124" y="5874813"/>
            <a:ext cx="4814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※ </a:t>
            </a:r>
            <a:r>
              <a:rPr kumimoji="1" lang="ko-KR" altLang="en-US" sz="1200" dirty="0"/>
              <a:t>반복을 제어할 때 사용하는 </a:t>
            </a:r>
            <a:r>
              <a:rPr kumimoji="1" lang="en-US" altLang="ko-KR" sz="1200" dirty="0" err="1"/>
              <a:t>i</a:t>
            </a:r>
            <a:r>
              <a:rPr kumimoji="1" lang="ko-KR" altLang="en-US" sz="1200" dirty="0"/>
              <a:t>를 </a:t>
            </a:r>
            <a:r>
              <a:rPr kumimoji="1" lang="ko-KR" altLang="en-US" sz="1200" b="1" dirty="0" err="1"/>
              <a:t>카운터용</a:t>
            </a:r>
            <a:r>
              <a:rPr kumimoji="1" lang="ko-KR" altLang="en-US" sz="1200" b="1" dirty="0"/>
              <a:t> 변수</a:t>
            </a:r>
            <a:r>
              <a:rPr kumimoji="1" lang="ko-KR" altLang="en-US" sz="1200" dirty="0"/>
              <a:t>라고 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13827D-9222-2441-9BB3-ACEA62B7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123" y="1780058"/>
            <a:ext cx="5447053" cy="40325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BF3435-9A09-B642-8E14-945AEABC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96" y="2386250"/>
            <a:ext cx="4601916" cy="2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273605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>
                <a:solidFill>
                  <a:srgbClr val="007EC5"/>
                </a:solidFill>
              </a:rPr>
              <a:t>1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부터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n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정수의 합 구하기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– (3)</a:t>
            </a:r>
          </a:p>
          <a:p>
            <a:r>
              <a:rPr kumimoji="1" lang="en-US" altLang="ko-KR" dirty="0"/>
              <a:t>for </a:t>
            </a:r>
            <a:r>
              <a:rPr kumimoji="1" lang="ko-KR" altLang="en-US" dirty="0"/>
              <a:t>문 반복 알아보기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변수가 하나만 있을 때는 </a:t>
            </a:r>
            <a:r>
              <a:rPr kumimoji="1" lang="en-US" altLang="ko-KR" dirty="0"/>
              <a:t>while</a:t>
            </a:r>
            <a:r>
              <a:rPr kumimoji="1" lang="ko-KR" altLang="en-US" dirty="0"/>
              <a:t> 문보다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문을</a:t>
            </a:r>
            <a:br>
              <a:rPr kumimoji="1" lang="en-US" altLang="ko-KR" dirty="0"/>
            </a:br>
            <a:r>
              <a:rPr kumimoji="1" lang="ko-KR" altLang="en-US" dirty="0"/>
              <a:t>사용하는 것이 좋음</a:t>
            </a:r>
            <a:endParaRPr kumimoji="1" lang="en-US" altLang="ko-KR" dirty="0"/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1-8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까지 정수의 합을 </a:t>
            </a:r>
            <a:r>
              <a:rPr kumimoji="1" lang="en-US" altLang="ko-KR" dirty="0"/>
              <a:t>for </a:t>
            </a:r>
            <a:r>
              <a:rPr kumimoji="1" lang="ko-KR" altLang="en-US" dirty="0"/>
              <a:t>문으로 구하는</a:t>
            </a:r>
            <a:br>
              <a:rPr kumimoji="1" lang="en-US" altLang="ko-KR" dirty="0"/>
            </a:br>
            <a:r>
              <a:rPr kumimoji="1" lang="ko-KR" altLang="en-US" dirty="0"/>
              <a:t>프로그램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실습 </a:t>
            </a:r>
            <a:r>
              <a:rPr kumimoji="1" lang="en-US" altLang="ko-KR" dirty="0"/>
              <a:t>1-8</a:t>
            </a:r>
            <a:r>
              <a:rPr kumimoji="1" lang="ko-KR" altLang="en-US" dirty="0"/>
              <a:t>의 순서도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57FE49-D2F1-A34C-A7A1-426C7EED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874" y="2196083"/>
            <a:ext cx="5463608" cy="34514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8CCEB7-C82D-DF47-81BF-19A20E57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31" y="4446269"/>
            <a:ext cx="2884530" cy="18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6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514331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연속하는 정수의 합을 구하기 위해 값 정렬하기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1-9</a:t>
            </a:r>
          </a:p>
          <a:p>
            <a:pPr lvl="1">
              <a:lnSpc>
                <a:spcPct val="120000"/>
              </a:lnSpc>
            </a:pPr>
            <a:r>
              <a:rPr kumimoji="1" lang="ko-KR" altLang="en-US" dirty="0"/>
              <a:t>두 정수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 오름차순으로 정렬한 다음</a:t>
            </a:r>
            <a:br>
              <a:rPr kumimoji="1" lang="en-US" altLang="ko-KR" dirty="0"/>
            </a:br>
            <a:r>
              <a:rPr kumimoji="1" lang="ko-KR" altLang="en-US" dirty="0"/>
              <a:t>해당 범위의 모든 정수를 더하는 프로그램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보다 크면 둘을 교환하여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</a:t>
            </a:r>
            <a:br>
              <a:rPr kumimoji="1" lang="en-US" altLang="ko-KR" dirty="0"/>
            </a:br>
            <a:r>
              <a:rPr kumimoji="1" lang="ko-KR" altLang="en-US" dirty="0"/>
              <a:t>오름차순으로 정렬</a:t>
            </a:r>
            <a:endParaRPr kumimoji="1" lang="en-US" altLang="ko-KR" dirty="0"/>
          </a:p>
          <a:p>
            <a:pPr lvl="2">
              <a:lnSpc>
                <a:spcPct val="120000"/>
              </a:lnSpc>
            </a:pPr>
            <a:r>
              <a:rPr kumimoji="1" lang="ko-KR" altLang="en-US" dirty="0"/>
              <a:t>실행 결과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 교환하지 않음</a:t>
            </a:r>
            <a:endParaRPr kumimoji="1" lang="en-US" altLang="ko-KR" dirty="0"/>
          </a:p>
          <a:p>
            <a:pPr lvl="2">
              <a:lnSpc>
                <a:spcPct val="120000"/>
              </a:lnSpc>
            </a:pPr>
            <a:r>
              <a:rPr kumimoji="1" lang="ko-KR" altLang="en-US" dirty="0"/>
              <a:t>실행 결과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 교환하여 출력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</a:t>
            </a:r>
            <a:r>
              <a:rPr kumimoji="1" lang="ko-KR" altLang="en-US" dirty="0"/>
              <a:t>교환 시 단일 </a:t>
            </a:r>
            <a:r>
              <a:rPr kumimoji="1" lang="ko-KR" altLang="en-US" dirty="0" err="1"/>
              <a:t>대입문</a:t>
            </a:r>
            <a:r>
              <a:rPr kumimoji="1" lang="ko-KR" altLang="en-US" dirty="0"/>
              <a:t> 사용</a:t>
            </a:r>
            <a:endParaRPr kumimoji="1"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455F7B-9865-DA4A-9518-BC1790DBD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48" y="1845456"/>
            <a:ext cx="5212634" cy="42429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DC9653-5B85-5845-AE7F-6C14BE71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164" y="5033976"/>
            <a:ext cx="2506001" cy="10544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58A129-9CDA-3E43-AB85-00CA5898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899" y="4745507"/>
            <a:ext cx="4184936" cy="4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7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반복하는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반복 과정에서 조건 판단하기 </a:t>
            </a:r>
            <a:r>
              <a:rPr kumimoji="1" lang="en-US" altLang="ko-KR" sz="2000" dirty="0">
                <a:solidFill>
                  <a:srgbClr val="007EC5"/>
                </a:solidFill>
              </a:rPr>
              <a:t>1 - (1)</a:t>
            </a:r>
          </a:p>
          <a:p>
            <a:r>
              <a:rPr kumimoji="1" lang="ko-KR" altLang="en-US" dirty="0"/>
              <a:t>실습 </a:t>
            </a:r>
            <a:r>
              <a:rPr kumimoji="1" lang="en-US" altLang="ko-KR" dirty="0"/>
              <a:t>1-10</a:t>
            </a:r>
            <a:r>
              <a:rPr kumimoji="1" lang="en-US" altLang="ko-KR" b="0" dirty="0"/>
              <a:t>: </a:t>
            </a:r>
            <a:r>
              <a:rPr kumimoji="1" lang="en-US" altLang="ko-KR" sz="1600" b="0" dirty="0"/>
              <a:t>a</a:t>
            </a:r>
            <a:r>
              <a:rPr kumimoji="1" lang="ko-KR" altLang="en-US" sz="1600" b="0" dirty="0" err="1"/>
              <a:t>부터</a:t>
            </a:r>
            <a:r>
              <a:rPr kumimoji="1" lang="ko-KR" altLang="en-US" sz="1600" b="0" dirty="0"/>
              <a:t> </a:t>
            </a:r>
            <a:r>
              <a:rPr kumimoji="1" lang="en-US" altLang="ko-KR" sz="1600" b="0" dirty="0"/>
              <a:t>b</a:t>
            </a:r>
            <a:r>
              <a:rPr kumimoji="1" lang="ko-KR" altLang="en-US" sz="1600" b="0" dirty="0"/>
              <a:t>까지 정수의 합을 구하는 과정과 </a:t>
            </a:r>
            <a:r>
              <a:rPr kumimoji="1" lang="ko-KR" altLang="en-US" sz="1600" b="0" dirty="0" err="1"/>
              <a:t>최종값을</a:t>
            </a:r>
            <a:r>
              <a:rPr kumimoji="1" lang="ko-KR" altLang="en-US" sz="1600" b="0" dirty="0"/>
              <a:t> 출력하는 프로그램</a:t>
            </a:r>
            <a:endParaRPr kumimoji="1" lang="en-US" altLang="ko-KR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DAFF1-C012-5E41-BD9A-5D7909596322}"/>
              </a:ext>
            </a:extLst>
          </p:cNvPr>
          <p:cNvSpPr txBox="1"/>
          <p:nvPr/>
        </p:nvSpPr>
        <p:spPr>
          <a:xfrm>
            <a:off x="6410411" y="2495511"/>
            <a:ext cx="481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-100" dirty="0"/>
              <a:t>※ </a:t>
            </a:r>
            <a:r>
              <a:rPr kumimoji="1" lang="ko-KR" altLang="en-US" sz="1400" spc="-100" dirty="0"/>
              <a:t>더하는 수가 </a:t>
            </a:r>
            <a:r>
              <a:rPr kumimoji="1" lang="en-US" altLang="ko-KR" sz="1400" spc="-100" dirty="0"/>
              <a:t>n</a:t>
            </a:r>
            <a:r>
              <a:rPr kumimoji="1" lang="ko-KR" altLang="en-US" sz="1400" spc="-100" dirty="0"/>
              <a:t>개이면 </a:t>
            </a:r>
            <a:r>
              <a:rPr kumimoji="1" lang="en-US" altLang="ko-KR" sz="1400" spc="-100" dirty="0"/>
              <a:t>+ </a:t>
            </a:r>
            <a:r>
              <a:rPr kumimoji="1" lang="ko-KR" altLang="en-US" sz="1400" spc="-100" dirty="0"/>
              <a:t>기호는 </a:t>
            </a:r>
            <a:r>
              <a:rPr kumimoji="1" lang="en-US" altLang="ko-KR" sz="1400" spc="-100" dirty="0"/>
              <a:t>n-1</a:t>
            </a:r>
            <a:r>
              <a:rPr kumimoji="1" lang="ko-KR" altLang="en-US" sz="1400" spc="-100" dirty="0"/>
              <a:t>개 출력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BB029E-16CF-CD45-ADD2-8C29F5BB5FEB}"/>
              </a:ext>
            </a:extLst>
          </p:cNvPr>
          <p:cNvGrpSpPr/>
          <p:nvPr/>
        </p:nvGrpSpPr>
        <p:grpSpPr>
          <a:xfrm>
            <a:off x="1077172" y="2495511"/>
            <a:ext cx="5098444" cy="3655091"/>
            <a:chOff x="1009650" y="2228850"/>
            <a:chExt cx="10172700" cy="729284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D7266FE-62C3-C346-A2A0-E6CCDA7FF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650" y="2228850"/>
              <a:ext cx="10172700" cy="24003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403D94C-DFBF-894B-8ED3-19F13D4E3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4619491"/>
              <a:ext cx="10172700" cy="49022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59B4715-78EB-D44D-BA81-129E55FEFC2A}"/>
              </a:ext>
            </a:extLst>
          </p:cNvPr>
          <p:cNvSpPr txBox="1"/>
          <p:nvPr/>
        </p:nvSpPr>
        <p:spPr>
          <a:xfrm>
            <a:off x="2107824" y="5880494"/>
            <a:ext cx="481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-100" dirty="0">
                <a:solidFill>
                  <a:srgbClr val="FF0000"/>
                </a:solidFill>
              </a:rPr>
              <a:t>※ 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문제점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: for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문 반복이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, if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 문 판단도 </a:t>
            </a:r>
            <a:r>
              <a:rPr kumimoji="1" lang="en-US" altLang="ko-KR" sz="1400" spc="-100" dirty="0">
                <a:solidFill>
                  <a:srgbClr val="FF0000"/>
                </a:solidFill>
              </a:rPr>
              <a:t>n</a:t>
            </a:r>
            <a:r>
              <a:rPr kumimoji="1" lang="ko-KR" altLang="en-US" sz="1400" spc="-100" dirty="0">
                <a:solidFill>
                  <a:srgbClr val="FF0000"/>
                </a:solidFill>
              </a:rPr>
              <a:t>번 수행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8FBE93-6EE1-FE4C-8AB9-6036328ABC37}"/>
              </a:ext>
            </a:extLst>
          </p:cNvPr>
          <p:cNvGrpSpPr/>
          <p:nvPr/>
        </p:nvGrpSpPr>
        <p:grpSpPr>
          <a:xfrm>
            <a:off x="6601425" y="2817977"/>
            <a:ext cx="4513403" cy="670813"/>
            <a:chOff x="2451100" y="2844800"/>
            <a:chExt cx="7861299" cy="11684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1A27B36-2374-F34E-9A32-AA88BD517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0900" y="2844800"/>
              <a:ext cx="571499" cy="11684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0696AAF-FAF8-E446-8863-5EA3111C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100" y="2844800"/>
              <a:ext cx="7289800" cy="1168400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1ACA741E-57A7-3E4C-8EE1-DF71CCA67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883" y="3700645"/>
            <a:ext cx="5057332" cy="24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7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</TotalTime>
  <Words>1370</Words>
  <Application>Microsoft Office PowerPoint</Application>
  <PresentationFormat>와이드스크린</PresentationFormat>
  <Paragraphs>202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맑은 고딕</vt:lpstr>
      <vt:lpstr>Batang</vt:lpstr>
      <vt:lpstr>Arial</vt:lpstr>
      <vt:lpstr>Wingdings</vt:lpstr>
      <vt:lpstr>Office 테마</vt:lpstr>
      <vt:lpstr>PowerPoint 프레젠테이션</vt:lpstr>
      <vt:lpstr>01-1 알고리즘이란?</vt:lpstr>
      <vt:lpstr>01-1 알고리즘이란?</vt:lpstr>
      <vt:lpstr>01-1 알고리즘이란?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  <vt:lpstr>01-2 반복하는 알고리즘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김종현</cp:lastModifiedBy>
  <cp:revision>152</cp:revision>
  <cp:lastPrinted>2020-07-23T17:41:23Z</cp:lastPrinted>
  <dcterms:created xsi:type="dcterms:W3CDTF">2020-07-22T11:00:58Z</dcterms:created>
  <dcterms:modified xsi:type="dcterms:W3CDTF">2025-03-09T10:54:02Z</dcterms:modified>
</cp:coreProperties>
</file>